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3"/>
  </p:handout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8" r:id="rId14"/>
    <p:sldId id="269" r:id="rId15"/>
    <p:sldId id="275" r:id="rId16"/>
    <p:sldId id="271" r:id="rId17"/>
    <p:sldId id="272" r:id="rId18"/>
    <p:sldId id="273" r:id="rId19"/>
    <p:sldId id="270" r:id="rId20"/>
    <p:sldId id="276" r:id="rId21"/>
    <p:sldId id="277" r:id="rId22"/>
    <p:sldId id="282" r:id="rId23"/>
    <p:sldId id="283" r:id="rId24"/>
    <p:sldId id="284" r:id="rId25"/>
    <p:sldId id="285" r:id="rId26"/>
    <p:sldId id="278" r:id="rId27"/>
    <p:sldId id="286" r:id="rId28"/>
    <p:sldId id="281" r:id="rId29"/>
    <p:sldId id="287" r:id="rId30"/>
    <p:sldId id="288" r:id="rId31"/>
    <p:sldId id="280" r:id="rId3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6688" y="0"/>
            <a:ext cx="3041650" cy="465138"/>
          </a:xfrm>
          <a:prstGeom prst="rect">
            <a:avLst/>
          </a:prstGeom>
        </p:spPr>
        <p:txBody>
          <a:bodyPr vert="horz" lIns="91440" tIns="45720" rIns="91440" bIns="45720" rtlCol="0"/>
          <a:lstStyle>
            <a:lvl1pPr algn="r">
              <a:defRPr sz="1200"/>
            </a:lvl1pPr>
          </a:lstStyle>
          <a:p>
            <a:fld id="{4B58B8A0-847D-42D0-AF20-6067B200F8F7}" type="datetimeFigureOut">
              <a:rPr lang="en-US" smtClean="0"/>
              <a:pPr/>
              <a:t>9/9/2013</a:t>
            </a:fld>
            <a:endParaRPr lang="en-US"/>
          </a:p>
        </p:txBody>
      </p:sp>
      <p:sp>
        <p:nvSpPr>
          <p:cNvPr id="4" name="Footer Placeholder 3"/>
          <p:cNvSpPr>
            <a:spLocks noGrp="1"/>
          </p:cNvSpPr>
          <p:nvPr>
            <p:ph type="ftr" sz="quarter" idx="2"/>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1440" tIns="45720" rIns="91440" bIns="45720" rtlCol="0" anchor="b"/>
          <a:lstStyle>
            <a:lvl1pPr algn="r">
              <a:defRPr sz="1200"/>
            </a:lvl1pPr>
          </a:lstStyle>
          <a:p>
            <a:fld id="{C98EBE1E-0155-4A27-A74A-D992838AE406}" type="slidenum">
              <a:rPr lang="en-US" smtClean="0"/>
              <a:pPr/>
              <a:t>‹#›</a:t>
            </a:fld>
            <a:endParaRPr lang="en-US"/>
          </a:p>
        </p:txBody>
      </p:sp>
    </p:spTree>
    <p:extLst>
      <p:ext uri="{BB962C8B-B14F-4D97-AF65-F5344CB8AC3E}">
        <p14:creationId xmlns:p14="http://schemas.microsoft.com/office/powerpoint/2010/main" val="14003712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99F954B-B244-42BD-B1BD-AD8EC2E7B36E}" type="datetimeFigureOut">
              <a:rPr lang="en-US" smtClean="0"/>
              <a:pPr/>
              <a:t>9/9/2013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CDFF3CA-CBDB-42DC-9942-17115A4812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9F954B-B244-42BD-B1BD-AD8EC2E7B36E}"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FF3CA-CBDB-42DC-9942-17115A4812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9F954B-B244-42BD-B1BD-AD8EC2E7B36E}"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FF3CA-CBDB-42DC-9942-17115A4812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9F954B-B244-42BD-B1BD-AD8EC2E7B36E}"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FF3CA-CBDB-42DC-9942-17115A4812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9F954B-B244-42BD-B1BD-AD8EC2E7B36E}"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FF3CA-CBDB-42DC-9942-17115A4812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9F954B-B244-42BD-B1BD-AD8EC2E7B36E}"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FF3CA-CBDB-42DC-9942-17115A4812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99F954B-B244-42BD-B1BD-AD8EC2E7B36E}" type="datetimeFigureOut">
              <a:rPr lang="en-US" smtClean="0"/>
              <a:pPr/>
              <a:t>9/9/2013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DFF3CA-CBDB-42DC-9942-17115A4812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9F954B-B244-42BD-B1BD-AD8EC2E7B36E}" type="datetimeFigureOut">
              <a:rPr lang="en-US" smtClean="0"/>
              <a:pPr/>
              <a:t>9/9/2013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DFF3CA-CBDB-42DC-9942-17115A4812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F954B-B244-42BD-B1BD-AD8EC2E7B36E}" type="datetimeFigureOut">
              <a:rPr lang="en-US" smtClean="0"/>
              <a:pPr/>
              <a:t>9/9/2013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DFF3CA-CBDB-42DC-9942-17115A4812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9F954B-B244-42BD-B1BD-AD8EC2E7B36E}"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FF3CA-CBDB-42DC-9942-17115A4812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9F954B-B244-42BD-B1BD-AD8EC2E7B36E}"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CDFF3CA-CBDB-42DC-9942-17115A48125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9F954B-B244-42BD-B1BD-AD8EC2E7B36E}" type="datetimeFigureOut">
              <a:rPr lang="en-US" smtClean="0"/>
              <a:pPr/>
              <a:t>9/9/2013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DFF3CA-CBDB-42DC-9942-17115A48125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8000" dirty="0" smtClean="0"/>
              <a:t>ANATOMY OF A </a:t>
            </a:r>
            <a:br>
              <a:rPr lang="en-US" sz="8000" dirty="0" smtClean="0"/>
            </a:br>
            <a:r>
              <a:rPr lang="en-US" sz="8000" dirty="0" smtClean="0"/>
              <a:t>HOT AIR BALLOON</a:t>
            </a:r>
            <a:endParaRPr lang="en-US" sz="8000" dirty="0"/>
          </a:p>
        </p:txBody>
      </p:sp>
      <p:sp>
        <p:nvSpPr>
          <p:cNvPr id="3" name="Subtitle 2"/>
          <p:cNvSpPr>
            <a:spLocks noGrp="1"/>
          </p:cNvSpPr>
          <p:nvPr>
            <p:ph type="subTitle" idx="1"/>
          </p:nvPr>
        </p:nvSpPr>
        <p:spPr>
          <a:xfrm>
            <a:off x="762000" y="4191000"/>
            <a:ext cx="7854696" cy="1752600"/>
          </a:xfrm>
        </p:spPr>
        <p:txBody>
          <a:bodyPr/>
          <a:lstStyle/>
          <a:p>
            <a:endParaRPr lang="en-US" dirty="0" smtClean="0"/>
          </a:p>
          <a:p>
            <a:endParaRPr lang="en-US" dirty="0" smtClean="0"/>
          </a:p>
          <a:p>
            <a:r>
              <a:rPr lang="en-US" dirty="0" smtClean="0"/>
              <a:t>Aerospace – Fall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Anatomy of a Hot Air Balloon</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r>
              <a:rPr lang="en-US" b="1" dirty="0" smtClean="0"/>
              <a:t>THE STANDARD TOP</a:t>
            </a:r>
          </a:p>
          <a:p>
            <a:pPr lvl="1"/>
            <a:r>
              <a:rPr lang="en-US" b="1" dirty="0" smtClean="0">
                <a:solidFill>
                  <a:srgbClr val="0070C0"/>
                </a:solidFill>
              </a:rPr>
              <a:t>Circular deflation port that is closed off by a circular panel</a:t>
            </a:r>
            <a:r>
              <a:rPr lang="en-US" b="1" dirty="0" smtClean="0"/>
              <a:t>.</a:t>
            </a:r>
          </a:p>
          <a:p>
            <a:pPr lvl="1"/>
            <a:r>
              <a:rPr lang="en-US" b="1" dirty="0" smtClean="0"/>
              <a:t>The port is sealed during flight by a flexible hook and loop closure (</a:t>
            </a:r>
            <a:r>
              <a:rPr lang="en-US" b="1" dirty="0" err="1" smtClean="0"/>
              <a:t>velcro</a:t>
            </a:r>
            <a:r>
              <a:rPr lang="en-US" b="1" dirty="0" smtClean="0"/>
              <a:t>)</a:t>
            </a:r>
          </a:p>
          <a:p>
            <a:pPr lvl="1"/>
            <a:r>
              <a:rPr lang="en-US" b="1" dirty="0" smtClean="0">
                <a:solidFill>
                  <a:srgbClr val="0070C0"/>
                </a:solidFill>
              </a:rPr>
              <a:t>The deflation port line – called the rip line – is red</a:t>
            </a:r>
            <a:r>
              <a:rPr lang="en-US" b="1" dirty="0" smtClean="0"/>
              <a:t>, and extends from the top to the basket and pulled by the pilot upon landing for instant deflation of the envelop.</a:t>
            </a:r>
          </a:p>
          <a:p>
            <a:pPr lvl="1"/>
            <a:r>
              <a:rPr lang="en-US" b="1" dirty="0" smtClean="0">
                <a:solidFill>
                  <a:srgbClr val="0070C0"/>
                </a:solidFill>
              </a:rPr>
              <a:t>Pull on the line, the </a:t>
            </a:r>
            <a:r>
              <a:rPr lang="en-US" b="1" dirty="0" err="1" smtClean="0">
                <a:solidFill>
                  <a:srgbClr val="0070C0"/>
                </a:solidFill>
              </a:rPr>
              <a:t>velcro</a:t>
            </a:r>
            <a:r>
              <a:rPr lang="en-US" b="1" dirty="0" smtClean="0">
                <a:solidFill>
                  <a:srgbClr val="0070C0"/>
                </a:solidFill>
              </a:rPr>
              <a:t> opens, the hot air rushes out.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Anatomy of a Hot Air Balloon</a:t>
            </a:r>
            <a:endParaRPr lang="en-US" dirty="0"/>
          </a:p>
        </p:txBody>
      </p:sp>
      <p:sp>
        <p:nvSpPr>
          <p:cNvPr id="3" name="Content Placeholder 2"/>
          <p:cNvSpPr>
            <a:spLocks noGrp="1"/>
          </p:cNvSpPr>
          <p:nvPr>
            <p:ph idx="1"/>
          </p:nvPr>
        </p:nvSpPr>
        <p:spPr>
          <a:xfrm>
            <a:off x="457200" y="1935480"/>
            <a:ext cx="8229600" cy="4693920"/>
          </a:xfrm>
        </p:spPr>
        <p:txBody>
          <a:bodyPr>
            <a:normAutofit/>
          </a:bodyPr>
          <a:lstStyle/>
          <a:p>
            <a:r>
              <a:rPr lang="en-US" b="1" dirty="0" smtClean="0"/>
              <a:t>THE PARACHUTE TOP</a:t>
            </a:r>
          </a:p>
          <a:p>
            <a:pPr lvl="1"/>
            <a:r>
              <a:rPr lang="en-US" b="1" dirty="0" smtClean="0">
                <a:solidFill>
                  <a:srgbClr val="0070C0"/>
                </a:solidFill>
              </a:rPr>
              <a:t>Also has an opening in the crown, along with a similar circular panel to fill the opening.</a:t>
            </a:r>
            <a:r>
              <a:rPr lang="en-US" b="1" dirty="0">
                <a:solidFill>
                  <a:srgbClr val="0070C0"/>
                </a:solidFill>
              </a:rPr>
              <a:t> </a:t>
            </a:r>
            <a:r>
              <a:rPr lang="en-US" b="1" dirty="0" smtClean="0">
                <a:solidFill>
                  <a:srgbClr val="0070C0"/>
                </a:solidFill>
              </a:rPr>
              <a:t> BUT…</a:t>
            </a:r>
          </a:p>
          <a:p>
            <a:pPr lvl="1"/>
            <a:r>
              <a:rPr lang="en-US" b="1" dirty="0" smtClean="0">
                <a:solidFill>
                  <a:srgbClr val="0070C0"/>
                </a:solidFill>
              </a:rPr>
              <a:t>The panel is rigged up with lines, as the name suggests, exactly like a parachute.</a:t>
            </a:r>
          </a:p>
          <a:p>
            <a:pPr lvl="1"/>
            <a:r>
              <a:rPr lang="en-US" b="1" dirty="0" smtClean="0"/>
              <a:t>It is used to completely deflate the envelop after landing, AND…</a:t>
            </a:r>
          </a:p>
          <a:p>
            <a:pPr lvl="1"/>
            <a:r>
              <a:rPr lang="en-US" b="1" dirty="0" smtClean="0">
                <a:solidFill>
                  <a:srgbClr val="0070C0"/>
                </a:solidFill>
              </a:rPr>
              <a:t>It is used during flight to vent a limited amount of hot air as a means for controlling vertical ascent or descent.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2133600"/>
            <a:ext cx="8229600" cy="4191000"/>
          </a:xfrm>
        </p:spPr>
        <p:txBody>
          <a:bodyPr/>
          <a:lstStyle/>
          <a:p>
            <a:r>
              <a:rPr lang="en-US" sz="2800" b="1" dirty="0" smtClean="0"/>
              <a:t>THE SKIRT</a:t>
            </a:r>
          </a:p>
          <a:p>
            <a:pPr>
              <a:buNone/>
            </a:pPr>
            <a:endParaRPr lang="en-US" b="1" dirty="0" smtClean="0"/>
          </a:p>
          <a:p>
            <a:r>
              <a:rPr lang="en-US" b="1" dirty="0" smtClean="0">
                <a:solidFill>
                  <a:srgbClr val="0070C0"/>
                </a:solidFill>
              </a:rPr>
              <a:t>Connected to the bottom section of the envelope </a:t>
            </a:r>
            <a:r>
              <a:rPr lang="en-US" b="1" dirty="0" smtClean="0"/>
              <a:t>with </a:t>
            </a:r>
            <a:r>
              <a:rPr lang="en-US" b="1" dirty="0" err="1" smtClean="0"/>
              <a:t>peelable</a:t>
            </a:r>
            <a:r>
              <a:rPr lang="en-US" b="1" dirty="0" smtClean="0"/>
              <a:t> tabs and helps create a stovepipe effect  when the burner system is running, </a:t>
            </a:r>
            <a:r>
              <a:rPr lang="en-US" b="1" dirty="0" smtClean="0">
                <a:solidFill>
                  <a:srgbClr val="0070C0"/>
                </a:solidFill>
              </a:rPr>
              <a:t>channeling the warm air into the balloon and improving fuel efficiency </a:t>
            </a:r>
            <a:r>
              <a:rPr lang="en-US" b="1" dirty="0" smtClean="0"/>
              <a:t>– especially on windy days, by protecting the burner from the wind.</a:t>
            </a:r>
            <a:endParaRPr lang="en-US" b="1" dirty="0" smtClean="0">
              <a:solidFill>
                <a:schemeClr val="bg2">
                  <a:lumMod val="50000"/>
                </a:schemeClr>
              </a:solidFill>
            </a:endParaRPr>
          </a:p>
          <a:p>
            <a:endParaRPr lang="en-US" b="1" dirty="0" smtClean="0">
              <a:solidFill>
                <a:schemeClr val="bg2">
                  <a:lumMod val="50000"/>
                </a:schemeClr>
              </a:solidFill>
            </a:endParaRPr>
          </a:p>
          <a:p>
            <a:pPr>
              <a:buNone/>
            </a:pPr>
            <a:endParaRPr lang="en-US"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2133600"/>
            <a:ext cx="8229600" cy="4191000"/>
          </a:xfrm>
        </p:spPr>
        <p:txBody>
          <a:bodyPr/>
          <a:lstStyle/>
          <a:p>
            <a:r>
              <a:rPr lang="en-US" sz="2800" b="1" dirty="0" smtClean="0"/>
              <a:t>THE TELLTALES</a:t>
            </a:r>
          </a:p>
          <a:p>
            <a:pPr>
              <a:buNone/>
            </a:pPr>
            <a:endParaRPr lang="en-US" b="1" dirty="0" smtClean="0"/>
          </a:p>
          <a:p>
            <a:r>
              <a:rPr lang="en-US" b="1" dirty="0" smtClean="0">
                <a:solidFill>
                  <a:srgbClr val="0070C0"/>
                </a:solidFill>
              </a:rPr>
              <a:t>Temperature indicators </a:t>
            </a:r>
            <a:r>
              <a:rPr lang="en-US" b="1" dirty="0" smtClean="0"/>
              <a:t>that are attached to the inside of the balloon envelope, near the top or crown.</a:t>
            </a:r>
          </a:p>
          <a:p>
            <a:r>
              <a:rPr lang="en-US" b="1" dirty="0" smtClean="0"/>
              <a:t>The telltales </a:t>
            </a:r>
            <a:r>
              <a:rPr lang="en-US" b="1" dirty="0" smtClean="0">
                <a:solidFill>
                  <a:srgbClr val="0070C0"/>
                </a:solidFill>
              </a:rPr>
              <a:t>are white when installed, but turn black if the air in the envelope gets too hot.</a:t>
            </a:r>
          </a:p>
          <a:p>
            <a:r>
              <a:rPr lang="en-US" b="1" dirty="0" smtClean="0"/>
              <a:t>The pilot uses these to tell at a glance when the balloon may need repair.</a:t>
            </a:r>
          </a:p>
          <a:p>
            <a:endParaRPr lang="en-US" b="1" dirty="0" smtClean="0">
              <a:solidFill>
                <a:schemeClr val="bg2">
                  <a:lumMod val="50000"/>
                </a:schemeClr>
              </a:solidFill>
            </a:endParaRPr>
          </a:p>
          <a:p>
            <a:pPr>
              <a:buNone/>
            </a:pPr>
            <a:endParaRPr lang="en-US"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2133600"/>
            <a:ext cx="8229600" cy="4191000"/>
          </a:xfrm>
        </p:spPr>
        <p:txBody>
          <a:bodyPr/>
          <a:lstStyle/>
          <a:p>
            <a:r>
              <a:rPr lang="en-US" sz="2800" b="1" dirty="0" smtClean="0"/>
              <a:t>THE BASKET</a:t>
            </a:r>
          </a:p>
          <a:p>
            <a:pPr>
              <a:buNone/>
            </a:pPr>
            <a:endParaRPr lang="en-US" b="1" dirty="0" smtClean="0"/>
          </a:p>
          <a:p>
            <a:r>
              <a:rPr lang="en-US" b="1" dirty="0" smtClean="0"/>
              <a:t>Currently, open-air passenger vessels for balloons (</a:t>
            </a:r>
            <a:r>
              <a:rPr lang="en-US" b="1" dirty="0" smtClean="0">
                <a:solidFill>
                  <a:srgbClr val="0070C0"/>
                </a:solidFill>
              </a:rPr>
              <a:t>the baskets</a:t>
            </a:r>
            <a:r>
              <a:rPr lang="en-US" b="1" dirty="0" smtClean="0"/>
              <a:t>) </a:t>
            </a:r>
            <a:r>
              <a:rPr lang="en-US" b="1" dirty="0" smtClean="0">
                <a:solidFill>
                  <a:srgbClr val="0070C0"/>
                </a:solidFill>
              </a:rPr>
              <a:t>are made of either wicker or aluminum and fiberglass.</a:t>
            </a:r>
          </a:p>
          <a:p>
            <a:r>
              <a:rPr lang="en-US" b="1" dirty="0" smtClean="0"/>
              <a:t>A rigid tubular framework extends from the basket upward where it attaches to the 24 stainless steel cables suspended from the envelope.</a:t>
            </a:r>
          </a:p>
          <a:p>
            <a:pPr>
              <a:buNone/>
            </a:pPr>
            <a:endParaRPr lang="en-US"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2133600"/>
            <a:ext cx="8229600" cy="4191000"/>
          </a:xfrm>
        </p:spPr>
        <p:txBody>
          <a:bodyPr/>
          <a:lstStyle/>
          <a:p>
            <a:r>
              <a:rPr lang="en-US" sz="2800" b="1" dirty="0" smtClean="0"/>
              <a:t>THE BASKET</a:t>
            </a:r>
          </a:p>
          <a:p>
            <a:pPr>
              <a:buNone/>
            </a:pPr>
            <a:endParaRPr lang="en-US" sz="600" b="1" dirty="0" smtClean="0"/>
          </a:p>
          <a:p>
            <a:r>
              <a:rPr lang="en-US" b="1" dirty="0" smtClean="0">
                <a:solidFill>
                  <a:srgbClr val="0070C0"/>
                </a:solidFill>
              </a:rPr>
              <a:t>Wicker is the classic or traditional look in a basket</a:t>
            </a:r>
            <a:r>
              <a:rPr lang="en-US" b="1" dirty="0" smtClean="0"/>
              <a:t>, but it is actually not nostalgia that makes it so popular.</a:t>
            </a:r>
          </a:p>
          <a:p>
            <a:r>
              <a:rPr lang="en-US" b="1" dirty="0" smtClean="0">
                <a:solidFill>
                  <a:srgbClr val="0070C0"/>
                </a:solidFill>
              </a:rPr>
              <a:t>The strong and resilient rattan </a:t>
            </a:r>
            <a:r>
              <a:rPr lang="en-US" b="1" dirty="0" smtClean="0"/>
              <a:t>that is woven around a tubular aluminum frame is </a:t>
            </a:r>
            <a:r>
              <a:rPr lang="en-US" b="1" dirty="0" smtClean="0">
                <a:solidFill>
                  <a:srgbClr val="0070C0"/>
                </a:solidFill>
              </a:rPr>
              <a:t>an excellent shock absorber </a:t>
            </a:r>
            <a:r>
              <a:rPr lang="en-US" b="1" dirty="0" smtClean="0"/>
              <a:t>during not-so-perfect landings.</a:t>
            </a:r>
          </a:p>
          <a:p>
            <a:r>
              <a:rPr lang="en-US" b="1" dirty="0" smtClean="0"/>
              <a:t>The aluminum/fiberglass baskets are quite strong and lighter than wicker, but don’t absorb energy.</a:t>
            </a:r>
          </a:p>
          <a:p>
            <a:pPr>
              <a:buNone/>
            </a:pPr>
            <a:endParaRPr lang="en-US"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2133600"/>
            <a:ext cx="8229600" cy="4191000"/>
          </a:xfrm>
        </p:spPr>
        <p:txBody>
          <a:bodyPr>
            <a:normAutofit lnSpcReduction="10000"/>
          </a:bodyPr>
          <a:lstStyle/>
          <a:p>
            <a:r>
              <a:rPr lang="en-US" sz="2800" b="1" dirty="0" smtClean="0"/>
              <a:t>THE BASKET</a:t>
            </a:r>
          </a:p>
          <a:p>
            <a:pPr>
              <a:buNone/>
            </a:pPr>
            <a:endParaRPr lang="en-US" b="1" dirty="0" smtClean="0"/>
          </a:p>
          <a:p>
            <a:r>
              <a:rPr lang="en-US" b="1" dirty="0" smtClean="0"/>
              <a:t>This rigid framework actually </a:t>
            </a:r>
            <a:r>
              <a:rPr lang="en-US" b="1" dirty="0" smtClean="0">
                <a:solidFill>
                  <a:srgbClr val="0070C0"/>
                </a:solidFill>
              </a:rPr>
              <a:t>serves three purposes:</a:t>
            </a:r>
          </a:p>
          <a:p>
            <a:pPr lvl="1"/>
            <a:r>
              <a:rPr lang="en-US" b="1" dirty="0" smtClean="0"/>
              <a:t>It helps </a:t>
            </a:r>
            <a:r>
              <a:rPr lang="en-US" b="1" dirty="0" smtClean="0">
                <a:solidFill>
                  <a:srgbClr val="0070C0"/>
                </a:solidFill>
              </a:rPr>
              <a:t>protect passengers</a:t>
            </a:r>
          </a:p>
          <a:p>
            <a:pPr lvl="1"/>
            <a:r>
              <a:rPr lang="en-US" b="1" dirty="0" smtClean="0"/>
              <a:t>It </a:t>
            </a:r>
            <a:r>
              <a:rPr lang="en-US" b="1" dirty="0" smtClean="0">
                <a:solidFill>
                  <a:srgbClr val="0070C0"/>
                </a:solidFill>
              </a:rPr>
              <a:t>supports the burner system</a:t>
            </a:r>
            <a:r>
              <a:rPr lang="en-US" b="1" dirty="0" smtClean="0"/>
              <a:t>, which is installed overhead at the top of the basket</a:t>
            </a:r>
          </a:p>
          <a:p>
            <a:pPr lvl="1"/>
            <a:r>
              <a:rPr lang="en-US" b="1" dirty="0" smtClean="0"/>
              <a:t>Thanks to the mechanical-fulcrum effect, it </a:t>
            </a:r>
            <a:r>
              <a:rPr lang="en-US" b="1" dirty="0" smtClean="0">
                <a:solidFill>
                  <a:srgbClr val="0070C0"/>
                </a:solidFill>
              </a:rPr>
              <a:t>provides the basket with stability and less of a tendency to tip over upon landing.</a:t>
            </a:r>
          </a:p>
          <a:p>
            <a:pPr>
              <a:buNone/>
            </a:pPr>
            <a:endParaRPr lang="en-US"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5400" dirty="0" smtClean="0"/>
              <a:t>Anatomy of a Hot Air Balloon</a:t>
            </a:r>
            <a:endParaRPr lang="en-US" sz="5400" dirty="0"/>
          </a:p>
        </p:txBody>
      </p:sp>
      <p:pic>
        <p:nvPicPr>
          <p:cNvPr id="4" name="Content Placeholder 3" descr="the basket.bmp"/>
          <p:cNvPicPr>
            <a:picLocks noGrp="1" noChangeAspect="1"/>
          </p:cNvPicPr>
          <p:nvPr>
            <p:ph idx="1"/>
          </p:nvPr>
        </p:nvPicPr>
        <p:blipFill>
          <a:blip r:embed="rId2" cstate="print"/>
          <a:stretch>
            <a:fillRect/>
          </a:stretch>
        </p:blipFill>
        <p:spPr>
          <a:xfrm>
            <a:off x="1905000" y="1524000"/>
            <a:ext cx="4674731" cy="5058728"/>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2133600"/>
            <a:ext cx="8229600" cy="4191000"/>
          </a:xfrm>
        </p:spPr>
        <p:txBody>
          <a:bodyPr/>
          <a:lstStyle/>
          <a:p>
            <a:r>
              <a:rPr lang="en-US" sz="2800" b="1" dirty="0" smtClean="0"/>
              <a:t>THE BASKET</a:t>
            </a:r>
          </a:p>
          <a:p>
            <a:pPr>
              <a:buNone/>
            </a:pPr>
            <a:endParaRPr lang="en-US" b="1" dirty="0" smtClean="0"/>
          </a:p>
          <a:p>
            <a:r>
              <a:rPr lang="en-US" b="1" dirty="0" smtClean="0"/>
              <a:t>Baskets </a:t>
            </a:r>
            <a:r>
              <a:rPr lang="en-US" b="1" dirty="0" smtClean="0">
                <a:solidFill>
                  <a:srgbClr val="0070C0"/>
                </a:solidFill>
              </a:rPr>
              <a:t>normally come in square or rectangular shapes </a:t>
            </a:r>
            <a:r>
              <a:rPr lang="en-US" b="1" dirty="0" smtClean="0"/>
              <a:t>– triangular shapes are also available.</a:t>
            </a:r>
          </a:p>
          <a:p>
            <a:pPr lvl="1"/>
            <a:r>
              <a:rPr lang="en-US" sz="2000" b="1" dirty="0" smtClean="0"/>
              <a:t>You can even special order completely enclosed gondolas with built in seats and champagne holders!</a:t>
            </a:r>
          </a:p>
          <a:p>
            <a:r>
              <a:rPr lang="en-US" b="1" dirty="0" smtClean="0">
                <a:solidFill>
                  <a:srgbClr val="0070C0"/>
                </a:solidFill>
              </a:rPr>
              <a:t>The basket MUST have room for securing the necessary fuel tanks and flight instruments.</a:t>
            </a:r>
          </a:p>
          <a:p>
            <a:pPr>
              <a:buNone/>
            </a:pPr>
            <a:endParaRPr lang="en-US"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2133600"/>
            <a:ext cx="8229600" cy="4191000"/>
          </a:xfrm>
        </p:spPr>
        <p:txBody>
          <a:bodyPr/>
          <a:lstStyle/>
          <a:p>
            <a:r>
              <a:rPr lang="en-US" sz="2800" b="1" dirty="0" smtClean="0"/>
              <a:t>THE BURNER SYSTEM</a:t>
            </a:r>
          </a:p>
          <a:p>
            <a:pPr>
              <a:buNone/>
            </a:pPr>
            <a:endParaRPr lang="en-US" b="1" dirty="0" smtClean="0"/>
          </a:p>
          <a:p>
            <a:r>
              <a:rPr lang="en-US" b="1" dirty="0" smtClean="0"/>
              <a:t>The third major component, </a:t>
            </a:r>
            <a:r>
              <a:rPr lang="en-US" b="1" dirty="0" smtClean="0">
                <a:solidFill>
                  <a:srgbClr val="0070C0"/>
                </a:solidFill>
              </a:rPr>
              <a:t>the </a:t>
            </a:r>
            <a:r>
              <a:rPr lang="en-US" b="1" dirty="0" smtClean="0">
                <a:solidFill>
                  <a:schemeClr val="accent1"/>
                </a:solidFill>
              </a:rPr>
              <a:t>burner</a:t>
            </a:r>
            <a:r>
              <a:rPr lang="en-US" b="1" dirty="0" smtClean="0">
                <a:solidFill>
                  <a:srgbClr val="0070C0"/>
                </a:solidFill>
              </a:rPr>
              <a:t> system, is the motive force for the balloon</a:t>
            </a:r>
            <a:r>
              <a:rPr lang="en-US" b="1" dirty="0" smtClean="0"/>
              <a:t>.</a:t>
            </a:r>
            <a:endParaRPr lang="en-US" b="1" dirty="0" smtClean="0">
              <a:solidFill>
                <a:schemeClr val="accent1"/>
              </a:solidFill>
            </a:endParaRPr>
          </a:p>
          <a:p>
            <a:r>
              <a:rPr lang="en-US" b="1" dirty="0" smtClean="0">
                <a:solidFill>
                  <a:schemeClr val="accent1"/>
                </a:solidFill>
              </a:rPr>
              <a:t>It produces the heated air which the pilot uses to lift off and to control the vessel’s up-and-down motion once aloft.</a:t>
            </a:r>
          </a:p>
          <a:p>
            <a:r>
              <a:rPr lang="en-US" b="1" dirty="0" smtClean="0">
                <a:solidFill>
                  <a:schemeClr val="accent1"/>
                </a:solidFill>
              </a:rPr>
              <a:t>The burner system normally points directly into the center of the balloon envelop.</a:t>
            </a:r>
          </a:p>
          <a:p>
            <a:pPr>
              <a:buNone/>
            </a:pP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6" name="Content Placeholder 5"/>
          <p:cNvSpPr>
            <a:spLocks noGrp="1"/>
          </p:cNvSpPr>
          <p:nvPr>
            <p:ph idx="1"/>
          </p:nvPr>
        </p:nvSpPr>
        <p:spPr/>
        <p:txBody>
          <a:bodyPr>
            <a:normAutofit fontScale="85000" lnSpcReduction="10000"/>
          </a:bodyPr>
          <a:lstStyle/>
          <a:p>
            <a:r>
              <a:rPr lang="en-US" sz="3500" b="1" dirty="0" smtClean="0">
                <a:solidFill>
                  <a:schemeClr val="accent1"/>
                </a:solidFill>
              </a:rPr>
              <a:t>The hot air balloon consists of three parts:</a:t>
            </a:r>
          </a:p>
          <a:p>
            <a:endParaRPr lang="en-US" sz="2800" b="1" dirty="0" smtClean="0">
              <a:solidFill>
                <a:schemeClr val="accent1"/>
              </a:solidFill>
            </a:endParaRPr>
          </a:p>
          <a:p>
            <a:pPr marL="982980" lvl="2" indent="-342900">
              <a:buAutoNum type="arabicPeriod"/>
            </a:pPr>
            <a:r>
              <a:rPr lang="en-US" sz="3500" b="1" dirty="0" smtClean="0">
                <a:solidFill>
                  <a:schemeClr val="accent1"/>
                </a:solidFill>
              </a:rPr>
              <a:t>Envelope</a:t>
            </a:r>
          </a:p>
          <a:p>
            <a:pPr marL="982980" lvl="2" indent="-342900">
              <a:buAutoNum type="arabicPeriod"/>
            </a:pPr>
            <a:r>
              <a:rPr lang="en-US" sz="3500" b="1" dirty="0" smtClean="0">
                <a:solidFill>
                  <a:schemeClr val="accent1"/>
                </a:solidFill>
              </a:rPr>
              <a:t>Basket</a:t>
            </a:r>
          </a:p>
          <a:p>
            <a:pPr marL="982980" lvl="2" indent="-342900">
              <a:buAutoNum type="arabicPeriod"/>
            </a:pPr>
            <a:r>
              <a:rPr lang="en-US" sz="3500" b="1" dirty="0" smtClean="0">
                <a:solidFill>
                  <a:schemeClr val="accent1"/>
                </a:solidFill>
              </a:rPr>
              <a:t>Burner System</a:t>
            </a:r>
          </a:p>
          <a:p>
            <a:pPr marL="342900" indent="-342900">
              <a:buAutoNum type="arabicPeriod"/>
            </a:pPr>
            <a:endParaRPr lang="en-US" sz="2800" b="1" dirty="0" smtClean="0"/>
          </a:p>
          <a:p>
            <a:pPr marL="342900" indent="-342900"/>
            <a:r>
              <a:rPr lang="en-US" sz="2800" b="1" dirty="0" smtClean="0"/>
              <a:t>There are many differences among balloons made by various manufacturers, so for discussion purposes, we’ll focus on the Raven S-55A, one of the most popular types and sizes of balloon in current use.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2133600"/>
            <a:ext cx="8229600" cy="4191000"/>
          </a:xfrm>
        </p:spPr>
        <p:txBody>
          <a:bodyPr>
            <a:normAutofit fontScale="92500" lnSpcReduction="10000"/>
          </a:bodyPr>
          <a:lstStyle/>
          <a:p>
            <a:r>
              <a:rPr lang="en-US" sz="2800" b="1" dirty="0" smtClean="0"/>
              <a:t>THE BURNER SYSTEM</a:t>
            </a:r>
          </a:p>
          <a:p>
            <a:pPr>
              <a:buNone/>
            </a:pPr>
            <a:endParaRPr lang="en-US" sz="2800" b="1" dirty="0" smtClean="0"/>
          </a:p>
          <a:p>
            <a:r>
              <a:rPr lang="en-US" sz="2800" b="1" dirty="0" smtClean="0"/>
              <a:t>There is </a:t>
            </a:r>
            <a:r>
              <a:rPr lang="en-US" sz="2800" b="1" dirty="0" smtClean="0">
                <a:solidFill>
                  <a:schemeClr val="accent1"/>
                </a:solidFill>
              </a:rPr>
              <a:t>a blast valve allowing the pilot to adjust the rate at which fuel flows from the tanks. </a:t>
            </a:r>
          </a:p>
          <a:p>
            <a:r>
              <a:rPr lang="en-US" sz="2800" b="1" dirty="0" smtClean="0">
                <a:solidFill>
                  <a:schemeClr val="accent1"/>
                </a:solidFill>
              </a:rPr>
              <a:t>To draw fuel into the burner, the pilot simply pulls the trigger on his blast valve</a:t>
            </a:r>
            <a:r>
              <a:rPr lang="en-US" sz="2800" b="1" dirty="0" smtClean="0">
                <a:solidFill>
                  <a:schemeClr val="tx2">
                    <a:lumMod val="75000"/>
                  </a:schemeClr>
                </a:solidFill>
              </a:rPr>
              <a:t>. </a:t>
            </a:r>
            <a:r>
              <a:rPr lang="en-US" sz="2800" b="1" dirty="0" smtClean="0"/>
              <a:t>The liquid propane gas is carried under pressure from the fuel tank to the burner, where it is set on fire by the pilot light.</a:t>
            </a:r>
          </a:p>
          <a:p>
            <a:r>
              <a:rPr lang="en-US" sz="2800" b="1" dirty="0" smtClean="0"/>
              <a:t>A pressure gauge on the burner tells what the pressure is. </a:t>
            </a:r>
          </a:p>
          <a:p>
            <a:endParaRPr lang="en-US" sz="2800" dirty="0" smtClean="0"/>
          </a:p>
          <a:p>
            <a:endParaRPr lang="en-US" sz="2800" b="1" dirty="0" smtClean="0"/>
          </a:p>
          <a:p>
            <a:pPr>
              <a:buNone/>
            </a:pPr>
            <a:endParaRPr lang="en-US"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2133600"/>
            <a:ext cx="8229600" cy="4191000"/>
          </a:xfrm>
        </p:spPr>
        <p:txBody>
          <a:bodyPr>
            <a:normAutofit lnSpcReduction="10000"/>
          </a:bodyPr>
          <a:lstStyle/>
          <a:p>
            <a:r>
              <a:rPr lang="en-US" sz="2800" b="1" dirty="0" smtClean="0"/>
              <a:t>THE BURNER SYSTEM</a:t>
            </a:r>
          </a:p>
          <a:p>
            <a:pPr>
              <a:buNone/>
            </a:pPr>
            <a:endParaRPr lang="en-US" sz="2800" b="1" dirty="0" smtClean="0"/>
          </a:p>
          <a:p>
            <a:r>
              <a:rPr lang="en-US" sz="2800" b="1" dirty="0" smtClean="0">
                <a:solidFill>
                  <a:schemeClr val="accent1"/>
                </a:solidFill>
              </a:rPr>
              <a:t>When the pilot light ignites the vapor, it sends a six-to eight-foot flame into the envelope</a:t>
            </a:r>
            <a:r>
              <a:rPr lang="en-US" sz="2800" b="1" dirty="0" smtClean="0"/>
              <a:t>, making a loud whooshing sound and </a:t>
            </a:r>
            <a:r>
              <a:rPr lang="en-US" sz="2800" b="1" dirty="0" smtClean="0">
                <a:solidFill>
                  <a:schemeClr val="accent1"/>
                </a:solidFill>
              </a:rPr>
              <a:t>adding heat at the rate of 12 million BTU's (British Thermal Units) per hour.</a:t>
            </a:r>
          </a:p>
          <a:p>
            <a:r>
              <a:rPr lang="en-US" sz="2800" b="1" dirty="0" smtClean="0"/>
              <a:t>The BTU is defined as the quantity of heat required to raise the temperature of one pound of water by one degree Fahrenheit.</a:t>
            </a:r>
          </a:p>
          <a:p>
            <a:endParaRPr lang="en-US" sz="2800" b="1" dirty="0" smtClean="0"/>
          </a:p>
          <a:p>
            <a:pPr>
              <a:buNone/>
            </a:pPr>
            <a:endParaRPr lang="en-US"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2133600"/>
            <a:ext cx="8229600" cy="4191000"/>
          </a:xfrm>
        </p:spPr>
        <p:txBody>
          <a:bodyPr/>
          <a:lstStyle/>
          <a:p>
            <a:r>
              <a:rPr lang="en-US" sz="2800" b="1" dirty="0" smtClean="0"/>
              <a:t>THE BURNER SYSTEM</a:t>
            </a:r>
          </a:p>
          <a:p>
            <a:endParaRPr lang="en-US" sz="2800" b="1" dirty="0" smtClean="0"/>
          </a:p>
          <a:p>
            <a:r>
              <a:rPr lang="en-US" sz="2800" b="1" dirty="0" smtClean="0"/>
              <a:t>To give a better idea of the tremendous output of a burner system in a hot air balloon</a:t>
            </a:r>
            <a:r>
              <a:rPr lang="en-US" sz="2800" b="1" dirty="0" smtClean="0">
                <a:solidFill>
                  <a:schemeClr val="tx2">
                    <a:lumMod val="75000"/>
                  </a:schemeClr>
                </a:solidFill>
              </a:rPr>
              <a:t>, </a:t>
            </a:r>
            <a:r>
              <a:rPr lang="en-US" sz="2800" b="1" dirty="0" smtClean="0">
                <a:solidFill>
                  <a:schemeClr val="accent1"/>
                </a:solidFill>
              </a:rPr>
              <a:t>one burner produces at a rate per hour that would be enough to heat 120 three bedroom homes comfortably.</a:t>
            </a:r>
          </a:p>
          <a:p>
            <a:pPr>
              <a:buNone/>
            </a:pPr>
            <a:endParaRPr lang="en-US" sz="2800" b="1" dirty="0" smtClean="0"/>
          </a:p>
          <a:p>
            <a:pPr>
              <a:buNone/>
            </a:pPr>
            <a:endParaRPr lang="en-US"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2133600"/>
            <a:ext cx="8229600" cy="4191000"/>
          </a:xfrm>
        </p:spPr>
        <p:txBody>
          <a:bodyPr>
            <a:normAutofit lnSpcReduction="10000"/>
          </a:bodyPr>
          <a:lstStyle/>
          <a:p>
            <a:r>
              <a:rPr lang="en-US" sz="2800" b="1" dirty="0" smtClean="0"/>
              <a:t>THE BURNER SYSTEM</a:t>
            </a:r>
          </a:p>
          <a:p>
            <a:pPr>
              <a:buNone/>
            </a:pPr>
            <a:endParaRPr lang="en-US" sz="1000" b="1" dirty="0" smtClean="0"/>
          </a:p>
          <a:p>
            <a:r>
              <a:rPr lang="en-US" sz="2800" b="1" dirty="0" smtClean="0">
                <a:solidFill>
                  <a:schemeClr val="accent1"/>
                </a:solidFill>
              </a:rPr>
              <a:t>There are two ways of heating air inside the envelope. </a:t>
            </a:r>
          </a:p>
          <a:p>
            <a:pPr lvl="1"/>
            <a:r>
              <a:rPr lang="en-US" b="1" dirty="0" smtClean="0">
                <a:solidFill>
                  <a:schemeClr val="accent1"/>
                </a:solidFill>
              </a:rPr>
              <a:t>One is by triggering the blast valve</a:t>
            </a:r>
            <a:r>
              <a:rPr lang="en-US" b="1" dirty="0" smtClean="0"/>
              <a:t>, as mentioned, which when wide open can add heat at the rate of 12 million BTU's per hour. </a:t>
            </a:r>
          </a:p>
          <a:p>
            <a:pPr lvl="1"/>
            <a:r>
              <a:rPr lang="en-US" b="1" dirty="0" smtClean="0"/>
              <a:t>Intermittent </a:t>
            </a:r>
            <a:r>
              <a:rPr lang="en-US" b="1" dirty="0" smtClean="0">
                <a:solidFill>
                  <a:schemeClr val="accent1"/>
                </a:solidFill>
              </a:rPr>
              <a:t>blasts during flight enable the pilot to maintain a standard temperature in the balloon</a:t>
            </a:r>
            <a:r>
              <a:rPr lang="en-US" b="1" dirty="0" smtClean="0"/>
              <a:t>, and a standard temperature generally provides a standard altitude for that flight.</a:t>
            </a:r>
          </a:p>
          <a:p>
            <a:endParaRPr lang="en-US" sz="2800" b="1" dirty="0" smtClean="0"/>
          </a:p>
          <a:p>
            <a:pPr>
              <a:buNone/>
            </a:pPr>
            <a:endParaRPr lang="en-US"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1905000"/>
            <a:ext cx="8229600" cy="4572000"/>
          </a:xfrm>
        </p:spPr>
        <p:txBody>
          <a:bodyPr>
            <a:normAutofit lnSpcReduction="10000"/>
          </a:bodyPr>
          <a:lstStyle/>
          <a:p>
            <a:r>
              <a:rPr lang="en-US" sz="2800" b="1" dirty="0" smtClean="0"/>
              <a:t>THE BURNER SYSTEM</a:t>
            </a:r>
          </a:p>
          <a:p>
            <a:pPr>
              <a:buNone/>
            </a:pPr>
            <a:endParaRPr lang="en-US" sz="300" b="1" dirty="0" smtClean="0"/>
          </a:p>
          <a:p>
            <a:r>
              <a:rPr lang="en-US" sz="2800" b="1" dirty="0" smtClean="0">
                <a:solidFill>
                  <a:schemeClr val="accent1"/>
                </a:solidFill>
              </a:rPr>
              <a:t>The second method of adding heat to the envelope is by using the "cruise" or metering valve. </a:t>
            </a:r>
          </a:p>
          <a:p>
            <a:pPr lvl="1"/>
            <a:r>
              <a:rPr lang="en-US" b="1" dirty="0" smtClean="0">
                <a:solidFill>
                  <a:schemeClr val="accent1"/>
                </a:solidFill>
              </a:rPr>
              <a:t>By monitoring the exact flow of propane to the burner, you can then maintain a steady output from the burner, which will provide a standard temperature. </a:t>
            </a:r>
          </a:p>
          <a:p>
            <a:pPr lvl="1"/>
            <a:r>
              <a:rPr lang="en-US" b="1" dirty="0" smtClean="0"/>
              <a:t>This would enable you to maintain a straight and level flight without having to touch the blast valve that often. </a:t>
            </a:r>
            <a:r>
              <a:rPr lang="en-US" b="1" dirty="0" smtClean="0">
                <a:solidFill>
                  <a:schemeClr val="accent1"/>
                </a:solidFill>
              </a:rPr>
              <a:t>It's as close as you can come to flying on automatic pilot in a hot air balloon.</a:t>
            </a:r>
          </a:p>
          <a:p>
            <a:endParaRPr lang="en-US" sz="2800" b="1" dirty="0" smtClean="0"/>
          </a:p>
          <a:p>
            <a:pPr>
              <a:buNone/>
            </a:pPr>
            <a:endParaRPr lang="en-US"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1828800"/>
            <a:ext cx="8229600" cy="5029200"/>
          </a:xfrm>
        </p:spPr>
        <p:txBody>
          <a:bodyPr>
            <a:normAutofit fontScale="92500" lnSpcReduction="20000"/>
          </a:bodyPr>
          <a:lstStyle/>
          <a:p>
            <a:pPr>
              <a:buNone/>
            </a:pPr>
            <a:r>
              <a:rPr lang="en-US" sz="2800" b="1" dirty="0" smtClean="0"/>
              <a:t>Other Ballooning Gear -- Required Equipment</a:t>
            </a:r>
          </a:p>
          <a:p>
            <a:pPr>
              <a:buNone/>
            </a:pPr>
            <a:endParaRPr lang="en-US" sz="1100" b="1" dirty="0" smtClean="0"/>
          </a:p>
          <a:p>
            <a:r>
              <a:rPr lang="en-US" sz="2800" b="1" u="sng" dirty="0" smtClean="0">
                <a:solidFill>
                  <a:schemeClr val="accent1"/>
                </a:solidFill>
              </a:rPr>
              <a:t>Altimeter</a:t>
            </a:r>
            <a:r>
              <a:rPr lang="en-US" sz="2800" b="1" dirty="0" smtClean="0">
                <a:solidFill>
                  <a:schemeClr val="accent1"/>
                </a:solidFill>
              </a:rPr>
              <a:t>:  This tells you how high you are above the ground</a:t>
            </a:r>
            <a:r>
              <a:rPr lang="en-US" sz="2800" b="1" dirty="0" smtClean="0"/>
              <a:t>, normally giving readings in feet above sea level, and can be adjusted to the local ground elevation where the ascent is taking place.</a:t>
            </a:r>
          </a:p>
          <a:p>
            <a:r>
              <a:rPr lang="en-US" sz="2800" b="1" u="sng" dirty="0" err="1" smtClean="0">
                <a:solidFill>
                  <a:schemeClr val="accent1"/>
                </a:solidFill>
              </a:rPr>
              <a:t>Variometer</a:t>
            </a:r>
            <a:r>
              <a:rPr lang="en-US" sz="2800" b="1" dirty="0" smtClean="0">
                <a:solidFill>
                  <a:schemeClr val="accent1"/>
                </a:solidFill>
              </a:rPr>
              <a:t>:  This is basically a rate of-climb meter and lets you know first of all if you are moving up or down. </a:t>
            </a:r>
          </a:p>
          <a:p>
            <a:pPr lvl="1"/>
            <a:r>
              <a:rPr lang="en-US" b="1" dirty="0" smtClean="0"/>
              <a:t>That may sound ridiculous, but at altitudes of 1,000 feet or more, where visual references are few and far between, it is often quite difficult to judge such basic facts of life as whether you are on the way up, or on the way down. </a:t>
            </a:r>
          </a:p>
          <a:p>
            <a:pPr lvl="1"/>
            <a:r>
              <a:rPr lang="en-US" b="1" dirty="0" smtClean="0">
                <a:solidFill>
                  <a:schemeClr val="accent1"/>
                </a:solidFill>
              </a:rPr>
              <a:t>The </a:t>
            </a:r>
            <a:r>
              <a:rPr lang="en-US" b="1" dirty="0" err="1" smtClean="0">
                <a:solidFill>
                  <a:schemeClr val="accent1"/>
                </a:solidFill>
              </a:rPr>
              <a:t>variometer</a:t>
            </a:r>
            <a:r>
              <a:rPr lang="en-US" b="1" dirty="0" smtClean="0">
                <a:solidFill>
                  <a:schemeClr val="accent1"/>
                </a:solidFill>
              </a:rPr>
              <a:t> also measures the vertical speed of the balloon in feet per minute or second.</a:t>
            </a:r>
          </a:p>
          <a:p>
            <a:endParaRPr lang="en-US" sz="2800" dirty="0" smtClean="0"/>
          </a:p>
          <a:p>
            <a:pPr>
              <a:buNone/>
            </a:pPr>
            <a:endParaRPr lang="en-US"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1905000"/>
            <a:ext cx="8229600" cy="4953000"/>
          </a:xfrm>
        </p:spPr>
        <p:txBody>
          <a:bodyPr>
            <a:normAutofit fontScale="92500" lnSpcReduction="20000"/>
          </a:bodyPr>
          <a:lstStyle/>
          <a:p>
            <a:pPr>
              <a:buNone/>
            </a:pPr>
            <a:r>
              <a:rPr lang="en-US" sz="2800" b="1" dirty="0" smtClean="0"/>
              <a:t>Other Ballooning Gear -- Required Equipment</a:t>
            </a:r>
          </a:p>
          <a:p>
            <a:pPr>
              <a:buNone/>
            </a:pPr>
            <a:endParaRPr lang="en-US" sz="900" b="1" dirty="0" smtClean="0"/>
          </a:p>
          <a:p>
            <a:r>
              <a:rPr lang="en-US" sz="2800" b="1" u="sng" dirty="0" smtClean="0">
                <a:solidFill>
                  <a:schemeClr val="accent1"/>
                </a:solidFill>
              </a:rPr>
              <a:t>Pyrometer</a:t>
            </a:r>
            <a:r>
              <a:rPr lang="en-US" sz="2800" b="1" dirty="0" smtClean="0">
                <a:solidFill>
                  <a:schemeClr val="accent1"/>
                </a:solidFill>
              </a:rPr>
              <a:t>: An electrical sensor installed near the top or crown of the envelope </a:t>
            </a:r>
            <a:r>
              <a:rPr lang="en-US" sz="2800" b="1" dirty="0" smtClean="0"/>
              <a:t>sends information to this meter in the basket. </a:t>
            </a:r>
            <a:r>
              <a:rPr lang="en-US" sz="2800" b="1" dirty="0" smtClean="0">
                <a:solidFill>
                  <a:schemeClr val="accent1"/>
                </a:solidFill>
              </a:rPr>
              <a:t>It tells the temperature of the air in that area. </a:t>
            </a:r>
          </a:p>
          <a:p>
            <a:pPr lvl="1"/>
            <a:r>
              <a:rPr lang="en-US" b="1" dirty="0" smtClean="0"/>
              <a:t>As with RPM's in an automobile, there is a "red line" not to exceed in terms of envelope temperature, beyond which you risk damaging fabric strength. The pyrometer helps you monitor this important factor.</a:t>
            </a:r>
          </a:p>
          <a:p>
            <a:r>
              <a:rPr lang="en-US" sz="2800" b="1" u="sng" dirty="0" smtClean="0">
                <a:solidFill>
                  <a:schemeClr val="accent1"/>
                </a:solidFill>
              </a:rPr>
              <a:t>Fuel gauge</a:t>
            </a:r>
            <a:r>
              <a:rPr lang="en-US" sz="2800" b="1" dirty="0" smtClean="0">
                <a:solidFill>
                  <a:schemeClr val="accent1"/>
                </a:solidFill>
              </a:rPr>
              <a:t>: This shows how much propane is left in the tanks on board,</a:t>
            </a:r>
            <a:r>
              <a:rPr lang="en-US" sz="2800" b="1" dirty="0" smtClean="0"/>
              <a:t> and because fuel supply is important to a safe and sane balloon flight, such gauges should be as reliable and visible as possible.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1905000"/>
            <a:ext cx="8229600" cy="4953000"/>
          </a:xfrm>
        </p:spPr>
        <p:txBody>
          <a:bodyPr>
            <a:normAutofit fontScale="92500" lnSpcReduction="20000"/>
          </a:bodyPr>
          <a:lstStyle/>
          <a:p>
            <a:pPr>
              <a:buNone/>
            </a:pPr>
            <a:r>
              <a:rPr lang="en-US" sz="2800" b="1" dirty="0" smtClean="0"/>
              <a:t>Other Ballooning Gear -- Required Equipment</a:t>
            </a:r>
          </a:p>
          <a:p>
            <a:pPr>
              <a:buNone/>
            </a:pPr>
            <a:endParaRPr lang="en-US" sz="2800" b="1" dirty="0" smtClean="0"/>
          </a:p>
          <a:p>
            <a:r>
              <a:rPr lang="en-US" sz="2800" b="1" u="sng" dirty="0" smtClean="0">
                <a:solidFill>
                  <a:schemeClr val="accent1"/>
                </a:solidFill>
              </a:rPr>
              <a:t>Sparker</a:t>
            </a:r>
            <a:r>
              <a:rPr lang="en-US" sz="2800" b="1" dirty="0" smtClean="0">
                <a:solidFill>
                  <a:schemeClr val="accent1"/>
                </a:solidFill>
              </a:rPr>
              <a:t>:  This gadget comes in handy for quickly reigniting a pilot light that has inadvertently gone out.</a:t>
            </a:r>
          </a:p>
          <a:p>
            <a:pPr lvl="1"/>
            <a:r>
              <a:rPr lang="en-US" b="1" dirty="0" smtClean="0"/>
              <a:t>Most pilots carry two sparkers-plus a cigarette lighter and a pack of dry matches, to be on the safe side Sparkers are also used by welders and by campers for starting up Coleman lanterns, so they are readily available.</a:t>
            </a:r>
          </a:p>
          <a:p>
            <a:r>
              <a:rPr lang="en-US" sz="2800" b="1" u="sng" dirty="0" smtClean="0">
                <a:solidFill>
                  <a:schemeClr val="accent1"/>
                </a:solidFill>
              </a:rPr>
              <a:t>Headgear</a:t>
            </a:r>
            <a:r>
              <a:rPr lang="en-US" sz="2800" b="1" dirty="0" smtClean="0">
                <a:solidFill>
                  <a:schemeClr val="accent1"/>
                </a:solidFill>
              </a:rPr>
              <a:t>:  Protective hats or helmets are vital safeguards in the event of a fast or bouncy landing. </a:t>
            </a:r>
            <a:r>
              <a:rPr lang="en-US" sz="2800" b="1" dirty="0" smtClean="0"/>
              <a:t>As with lifeboats on a ship, there should be enough on board for all occupants.</a:t>
            </a:r>
          </a:p>
          <a:p>
            <a:pPr>
              <a:buNone/>
            </a:pPr>
            <a:endParaRPr lang="en-US"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1828800"/>
            <a:ext cx="8229600" cy="5029200"/>
          </a:xfrm>
        </p:spPr>
        <p:txBody>
          <a:bodyPr>
            <a:normAutofit/>
          </a:bodyPr>
          <a:lstStyle/>
          <a:p>
            <a:pPr>
              <a:buNone/>
            </a:pPr>
            <a:r>
              <a:rPr lang="en-US" b="1" dirty="0" smtClean="0"/>
              <a:t>Recommended Equipment</a:t>
            </a:r>
          </a:p>
          <a:p>
            <a:r>
              <a:rPr lang="en-US" b="1" u="sng" dirty="0" smtClean="0">
                <a:solidFill>
                  <a:schemeClr val="accent1"/>
                </a:solidFill>
              </a:rPr>
              <a:t>Protective Clothing</a:t>
            </a:r>
            <a:r>
              <a:rPr lang="en-US" b="1" dirty="0" smtClean="0">
                <a:solidFill>
                  <a:schemeClr val="tx2">
                    <a:lumMod val="75000"/>
                  </a:schemeClr>
                </a:solidFill>
              </a:rPr>
              <a:t>: </a:t>
            </a:r>
            <a:r>
              <a:rPr lang="en-US" b="1" dirty="0" smtClean="0"/>
              <a:t>There is no point in totally ignoring the remote but real chances for injury involved in ballooning. In that spirit, let's note a few simple precautions to incorporate in your standard garb for the sport.</a:t>
            </a:r>
          </a:p>
          <a:p>
            <a:pPr lvl="2"/>
            <a:r>
              <a:rPr lang="en-US" b="1" dirty="0" smtClean="0"/>
              <a:t>The pilot should wear some </a:t>
            </a:r>
            <a:r>
              <a:rPr lang="en-US" b="1" dirty="0" smtClean="0">
                <a:solidFill>
                  <a:schemeClr val="accent1"/>
                </a:solidFill>
              </a:rPr>
              <a:t>eye protecting device-goggles or simply a pair of sunglasses-during the inflation stage.</a:t>
            </a:r>
            <a:r>
              <a:rPr lang="en-US" b="1" dirty="0" smtClean="0">
                <a:solidFill>
                  <a:schemeClr val="tx2">
                    <a:lumMod val="75000"/>
                  </a:schemeClr>
                </a:solidFill>
              </a:rPr>
              <a:t> </a:t>
            </a:r>
            <a:r>
              <a:rPr lang="en-US" b="1" dirty="0" smtClean="0"/>
              <a:t>This will shield his eyes from any backlash of heat from an unexpected gust of wind blowing flames from the burner toward him instead of toward the envelope, and conceivably save a nice set of eyebrows.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1905000"/>
            <a:ext cx="8229600" cy="4953000"/>
          </a:xfrm>
        </p:spPr>
        <p:txBody>
          <a:bodyPr>
            <a:normAutofit lnSpcReduction="10000"/>
          </a:bodyPr>
          <a:lstStyle/>
          <a:p>
            <a:pPr>
              <a:buNone/>
            </a:pPr>
            <a:r>
              <a:rPr lang="en-US" b="1" dirty="0" smtClean="0"/>
              <a:t>Recommended Equipment</a:t>
            </a:r>
          </a:p>
          <a:p>
            <a:pPr lvl="1"/>
            <a:r>
              <a:rPr lang="en-US" b="1" dirty="0" smtClean="0"/>
              <a:t>Pilot and crew should </a:t>
            </a:r>
            <a:r>
              <a:rPr lang="en-US" b="1" dirty="0" smtClean="0">
                <a:solidFill>
                  <a:schemeClr val="accent1"/>
                </a:solidFill>
              </a:rPr>
              <a:t>wear heavy-duty gloves as protection from the heat of the burner and its flames, and also from possible rope burns.</a:t>
            </a:r>
          </a:p>
          <a:p>
            <a:pPr lvl="1"/>
            <a:r>
              <a:rPr lang="en-US" b="1" dirty="0" smtClean="0"/>
              <a:t>Pilot and crew should </a:t>
            </a:r>
            <a:r>
              <a:rPr lang="en-US" b="1" dirty="0" smtClean="0">
                <a:solidFill>
                  <a:schemeClr val="accent1"/>
                </a:solidFill>
              </a:rPr>
              <a:t>wear long sleeved shirts and long pants, again to protect themselves from the heat and flame of the burner system </a:t>
            </a:r>
            <a:r>
              <a:rPr lang="en-US" b="1" dirty="0" smtClean="0"/>
              <a:t>during inflation, cotton or fire-retardant materials are preferred, not nylon and polyester.</a:t>
            </a:r>
          </a:p>
          <a:p>
            <a:pPr lvl="1"/>
            <a:r>
              <a:rPr lang="en-US" b="1" dirty="0" smtClean="0"/>
              <a:t>Pilot, crew, and passengers should </a:t>
            </a:r>
            <a:r>
              <a:rPr lang="en-US" b="1" dirty="0" smtClean="0">
                <a:solidFill>
                  <a:schemeClr val="accent1"/>
                </a:solidFill>
              </a:rPr>
              <a:t>wear sturdy boots or high shoes so everyone is more comfortable in the rough or slippery terrain one might conceivably land in.</a:t>
            </a:r>
          </a:p>
          <a:p>
            <a:pPr>
              <a:buNone/>
            </a:pPr>
            <a:endParaRPr lang="en-US"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sz="5400" dirty="0" smtClean="0"/>
              <a:t>Anatomy of a Hot Air Balloon</a:t>
            </a:r>
            <a:endParaRPr lang="en-US" sz="5400" dirty="0"/>
          </a:p>
        </p:txBody>
      </p:sp>
      <p:pic>
        <p:nvPicPr>
          <p:cNvPr id="4" name="Content Placeholder 3" descr="hot air balloon.png"/>
          <p:cNvPicPr>
            <a:picLocks noGrp="1" noChangeAspect="1"/>
          </p:cNvPicPr>
          <p:nvPr>
            <p:ph idx="1"/>
          </p:nvPr>
        </p:nvPicPr>
        <p:blipFill>
          <a:blip r:embed="rId2" cstate="print"/>
          <a:stretch>
            <a:fillRect/>
          </a:stretch>
        </p:blipFill>
        <p:spPr>
          <a:xfrm>
            <a:off x="1752600" y="1454912"/>
            <a:ext cx="5263261" cy="5140453"/>
          </a:xfr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2133600"/>
            <a:ext cx="8229600" cy="4191000"/>
          </a:xfrm>
        </p:spPr>
        <p:txBody>
          <a:bodyPr>
            <a:normAutofit fontScale="92500" lnSpcReduction="10000"/>
          </a:bodyPr>
          <a:lstStyle/>
          <a:p>
            <a:pPr>
              <a:buNone/>
            </a:pPr>
            <a:r>
              <a:rPr lang="en-US" b="1" dirty="0" smtClean="0"/>
              <a:t>Recommended Equipment</a:t>
            </a:r>
          </a:p>
          <a:p>
            <a:r>
              <a:rPr lang="en-US" b="1" u="sng" dirty="0" smtClean="0">
                <a:solidFill>
                  <a:schemeClr val="accent1"/>
                </a:solidFill>
              </a:rPr>
              <a:t>Fire Extinguisher</a:t>
            </a:r>
            <a:r>
              <a:rPr lang="en-US" b="1" dirty="0" smtClean="0"/>
              <a:t>: It should be of the type useful in combating propane fueled fires, and carried not only in the chase vehicle but on board balloon. The 2A10BC is the type often recommended.</a:t>
            </a:r>
          </a:p>
          <a:p>
            <a:r>
              <a:rPr lang="en-US" b="1" u="sng" dirty="0" smtClean="0">
                <a:solidFill>
                  <a:schemeClr val="accent1"/>
                </a:solidFill>
              </a:rPr>
              <a:t>First Aid Kit</a:t>
            </a:r>
            <a:r>
              <a:rPr lang="en-US" b="1" dirty="0" smtClean="0"/>
              <a:t>: It should include silver compound medication for burns and, like the fire extinguisher, be carried both on board and in the chase vehicle.</a:t>
            </a:r>
          </a:p>
          <a:p>
            <a:r>
              <a:rPr lang="en-US" b="1" u="sng" dirty="0" smtClean="0">
                <a:solidFill>
                  <a:schemeClr val="accent1"/>
                </a:solidFill>
              </a:rPr>
              <a:t>Balloon Log Book</a:t>
            </a:r>
            <a:r>
              <a:rPr lang="en-US" b="1" dirty="0" smtClean="0"/>
              <a:t>: The pilot records the date, place, and other pertinent details of every one of his flights in the given balloon.</a:t>
            </a:r>
          </a:p>
          <a:p>
            <a:pPr>
              <a:buNone/>
            </a:pPr>
            <a:endParaRPr lang="en-US"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1676400"/>
            <a:ext cx="8229600" cy="5562600"/>
          </a:xfrm>
        </p:spPr>
        <p:txBody>
          <a:bodyPr>
            <a:normAutofit fontScale="92500" lnSpcReduction="20000"/>
          </a:bodyPr>
          <a:lstStyle/>
          <a:p>
            <a:r>
              <a:rPr lang="en-US" sz="3300" b="1" dirty="0" smtClean="0">
                <a:solidFill>
                  <a:schemeClr val="tx2">
                    <a:lumMod val="75000"/>
                  </a:schemeClr>
                </a:solidFill>
              </a:rPr>
              <a:t>Optional Equipment</a:t>
            </a:r>
          </a:p>
          <a:p>
            <a:r>
              <a:rPr lang="en-US" sz="2400" b="1" u="sng" dirty="0" smtClean="0">
                <a:solidFill>
                  <a:schemeClr val="accent1"/>
                </a:solidFill>
              </a:rPr>
              <a:t>Electric Blast Valve</a:t>
            </a:r>
            <a:r>
              <a:rPr lang="en-US" sz="2400" b="1" dirty="0" smtClean="0"/>
              <a:t>: This is a push-button valve control that can be operated from anywhere in the basket.</a:t>
            </a:r>
          </a:p>
          <a:p>
            <a:r>
              <a:rPr lang="en-US" sz="2400" b="1" u="sng" dirty="0" smtClean="0">
                <a:solidFill>
                  <a:schemeClr val="accent1"/>
                </a:solidFill>
              </a:rPr>
              <a:t>Electronic Ignition</a:t>
            </a:r>
            <a:r>
              <a:rPr lang="en-US" sz="2400" b="1" dirty="0" smtClean="0"/>
              <a:t>: Similar to above, this operates off a battery and keeps the pilot light going.</a:t>
            </a:r>
          </a:p>
          <a:p>
            <a:r>
              <a:rPr lang="en-US" sz="2400" b="1" u="sng" dirty="0" smtClean="0">
                <a:solidFill>
                  <a:schemeClr val="accent1"/>
                </a:solidFill>
              </a:rPr>
              <a:t>Compass</a:t>
            </a:r>
            <a:r>
              <a:rPr lang="en-US" sz="2400" b="1" dirty="0" smtClean="0"/>
              <a:t>: Until recently, FAA regulations required balloonists to carry a magnetic compass on board, but this device plays no practical role, at least not on short flights. On long flights in unfamiliar country, it does give you an idea of the exact direction in which you are gradually getting lost.</a:t>
            </a:r>
          </a:p>
          <a:p>
            <a:r>
              <a:rPr lang="en-US" sz="2400" b="1" u="sng" dirty="0" smtClean="0">
                <a:solidFill>
                  <a:schemeClr val="accent1"/>
                </a:solidFill>
              </a:rPr>
              <a:t>Communication System</a:t>
            </a:r>
            <a:r>
              <a:rPr lang="en-US" sz="2400" b="1" dirty="0" smtClean="0"/>
              <a:t>: On short flights there is no particular need to be in touch with Houston Control. Aviation radios and transponders are useful on board for long flights at high altitudes, and radios are required to be carried if you are flying through any airport traffic control zone.</a:t>
            </a:r>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p:txBody>
          <a:bodyPr>
            <a:normAutofit/>
          </a:bodyPr>
          <a:lstStyle/>
          <a:p>
            <a:r>
              <a:rPr lang="en-US" sz="4000" b="1" dirty="0" smtClean="0">
                <a:solidFill>
                  <a:schemeClr val="accent1"/>
                </a:solidFill>
              </a:rPr>
              <a:t>Balloons are categorized by the </a:t>
            </a:r>
            <a:r>
              <a:rPr lang="en-US" sz="4000" b="1" dirty="0" smtClean="0"/>
              <a:t>Federation </a:t>
            </a:r>
            <a:r>
              <a:rPr lang="en-US" sz="4000" b="1" dirty="0" err="1" smtClean="0"/>
              <a:t>Aeronautique</a:t>
            </a:r>
            <a:r>
              <a:rPr lang="en-US" sz="4000" b="1" dirty="0" smtClean="0"/>
              <a:t> </a:t>
            </a:r>
            <a:r>
              <a:rPr lang="en-US" sz="4000" b="1" dirty="0" err="1" smtClean="0"/>
              <a:t>Internationale</a:t>
            </a:r>
            <a:r>
              <a:rPr lang="en-US" sz="4000" b="1" dirty="0" smtClean="0"/>
              <a:t> </a:t>
            </a:r>
            <a:r>
              <a:rPr lang="en-US" sz="4000" b="1" dirty="0" smtClean="0">
                <a:solidFill>
                  <a:schemeClr val="accent1"/>
                </a:solidFill>
              </a:rPr>
              <a:t>(FAI), according to how much air their envelopes contain.</a:t>
            </a:r>
            <a:endParaRPr lang="en-US" sz="4000" b="1" dirty="0">
              <a:solidFill>
                <a:schemeClr val="accen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p:txBody>
          <a:bodyPr>
            <a:normAutofit lnSpcReduction="10000"/>
          </a:bodyPr>
          <a:lstStyle/>
          <a:p>
            <a:r>
              <a:rPr lang="en-US" sz="3200" b="1" dirty="0" smtClean="0"/>
              <a:t>THE ENVELOPE</a:t>
            </a:r>
          </a:p>
          <a:p>
            <a:endParaRPr lang="en-US" dirty="0" smtClean="0"/>
          </a:p>
          <a:p>
            <a:pPr lvl="1"/>
            <a:r>
              <a:rPr lang="en-US" sz="2800" b="1" dirty="0" smtClean="0">
                <a:solidFill>
                  <a:schemeClr val="accent1"/>
                </a:solidFill>
              </a:rPr>
              <a:t>The part of the aircraft that looks like a </a:t>
            </a:r>
            <a:r>
              <a:rPr lang="en-US" sz="2800" b="1" u="sng" dirty="0" smtClean="0">
                <a:solidFill>
                  <a:schemeClr val="accent1"/>
                </a:solidFill>
              </a:rPr>
              <a:t>balloon</a:t>
            </a:r>
            <a:r>
              <a:rPr lang="en-US" sz="2800" b="1" dirty="0" smtClean="0">
                <a:solidFill>
                  <a:schemeClr val="accent1"/>
                </a:solidFill>
              </a:rPr>
              <a:t> is actually called an </a:t>
            </a:r>
            <a:r>
              <a:rPr lang="en-US" sz="2800" b="1" u="sng" dirty="0" smtClean="0">
                <a:solidFill>
                  <a:schemeClr val="accent1"/>
                </a:solidFill>
              </a:rPr>
              <a:t>envelope</a:t>
            </a:r>
            <a:r>
              <a:rPr lang="en-US" sz="2800" b="1" dirty="0" smtClean="0">
                <a:solidFill>
                  <a:schemeClr val="accent1"/>
                </a:solidFill>
              </a:rPr>
              <a:t>.</a:t>
            </a:r>
          </a:p>
          <a:p>
            <a:pPr lvl="1"/>
            <a:r>
              <a:rPr lang="en-US" sz="2800" b="1" dirty="0" smtClean="0"/>
              <a:t>Some pilots affectionately refer to it as </a:t>
            </a:r>
            <a:r>
              <a:rPr lang="en-US" sz="2800" b="1" dirty="0" smtClean="0">
                <a:solidFill>
                  <a:schemeClr val="accent1"/>
                </a:solidFill>
              </a:rPr>
              <a:t>“</a:t>
            </a:r>
            <a:r>
              <a:rPr lang="en-US" sz="2800" b="1" u="sng" dirty="0" smtClean="0">
                <a:solidFill>
                  <a:schemeClr val="accent1"/>
                </a:solidFill>
              </a:rPr>
              <a:t>the bag</a:t>
            </a:r>
            <a:r>
              <a:rPr lang="en-US" sz="2800" b="1" dirty="0" smtClean="0">
                <a:solidFill>
                  <a:schemeClr val="accent1"/>
                </a:solidFill>
              </a:rPr>
              <a:t>”.  (balloon, envelope and bag are all terms for the same thing)</a:t>
            </a:r>
          </a:p>
          <a:p>
            <a:pPr lvl="1"/>
            <a:r>
              <a:rPr lang="en-US" sz="2800" b="1" dirty="0" smtClean="0"/>
              <a:t>It is </a:t>
            </a:r>
            <a:r>
              <a:rPr lang="en-US" sz="2800" b="1" u="sng" dirty="0" smtClean="0">
                <a:solidFill>
                  <a:schemeClr val="accent1"/>
                </a:solidFill>
              </a:rPr>
              <a:t>connected</a:t>
            </a:r>
            <a:r>
              <a:rPr lang="en-US" sz="2800" b="1" dirty="0" smtClean="0">
                <a:solidFill>
                  <a:schemeClr val="accent1"/>
                </a:solidFill>
              </a:rPr>
              <a:t> to the gondola, or basket </a:t>
            </a:r>
            <a:r>
              <a:rPr lang="en-US" sz="2800" b="1" dirty="0" smtClean="0"/>
              <a:t>(in which the pilot and passengers ride) </a:t>
            </a:r>
            <a:r>
              <a:rPr lang="en-US" sz="2800" b="1" u="sng" dirty="0" smtClean="0">
                <a:solidFill>
                  <a:schemeClr val="accent1"/>
                </a:solidFill>
              </a:rPr>
              <a:t>by stainless steel suspension cables.</a:t>
            </a:r>
            <a:endParaRPr lang="en-US" sz="2800" b="1" u="sng" dirty="0">
              <a:solidFill>
                <a:schemeClr val="accen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p:txBody>
          <a:bodyPr/>
          <a:lstStyle/>
          <a:p>
            <a:r>
              <a:rPr lang="en-US" sz="3200" b="1" dirty="0" smtClean="0"/>
              <a:t>THE ENVELOPE FABRIC</a:t>
            </a:r>
          </a:p>
          <a:p>
            <a:pPr>
              <a:buNone/>
            </a:pPr>
            <a:endParaRPr lang="en-US" sz="2000" dirty="0" smtClean="0"/>
          </a:p>
          <a:p>
            <a:pPr lvl="1"/>
            <a:r>
              <a:rPr lang="en-US" sz="2800" b="1" u="sng" dirty="0" smtClean="0">
                <a:solidFill>
                  <a:schemeClr val="accent1"/>
                </a:solidFill>
              </a:rPr>
              <a:t>The fabric </a:t>
            </a:r>
            <a:r>
              <a:rPr lang="en-US" sz="2800" b="1" dirty="0" smtClean="0">
                <a:solidFill>
                  <a:schemeClr val="accent1"/>
                </a:solidFill>
              </a:rPr>
              <a:t>in the envelope is rip stop, fire-resistant </a:t>
            </a:r>
            <a:r>
              <a:rPr lang="en-US" sz="2800" b="1" u="sng" dirty="0" smtClean="0">
                <a:solidFill>
                  <a:schemeClr val="accent1"/>
                </a:solidFill>
              </a:rPr>
              <a:t>nylon</a:t>
            </a:r>
            <a:r>
              <a:rPr lang="en-US" sz="2800" b="1" dirty="0" smtClean="0">
                <a:solidFill>
                  <a:srgbClr val="000066"/>
                </a:solidFill>
              </a:rPr>
              <a:t>, </a:t>
            </a:r>
            <a:r>
              <a:rPr lang="en-US" sz="2800" b="1" dirty="0" smtClean="0"/>
              <a:t>similar to material used in the backpacks or lightweight tents carried by hikers and mountaineers.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1935480"/>
            <a:ext cx="8229600" cy="4693920"/>
          </a:xfrm>
        </p:spPr>
        <p:txBody>
          <a:bodyPr>
            <a:normAutofit lnSpcReduction="10000"/>
          </a:bodyPr>
          <a:lstStyle/>
          <a:p>
            <a:r>
              <a:rPr lang="en-US" sz="3200" b="1" dirty="0" smtClean="0"/>
              <a:t>THE ENVELOPE </a:t>
            </a:r>
            <a:r>
              <a:rPr lang="en-US" sz="3200" b="1" dirty="0" smtClean="0">
                <a:solidFill>
                  <a:schemeClr val="accent1"/>
                </a:solidFill>
              </a:rPr>
              <a:t>GORES</a:t>
            </a:r>
          </a:p>
          <a:p>
            <a:pPr>
              <a:buNone/>
            </a:pPr>
            <a:endParaRPr lang="en-US" sz="2000" dirty="0" smtClean="0"/>
          </a:p>
          <a:p>
            <a:pPr lvl="1"/>
            <a:r>
              <a:rPr lang="en-US" sz="2800" b="1" dirty="0" smtClean="0"/>
              <a:t>It is woven in panels, </a:t>
            </a:r>
            <a:r>
              <a:rPr lang="en-US" sz="2800" b="1" dirty="0" smtClean="0">
                <a:solidFill>
                  <a:schemeClr val="accent1"/>
                </a:solidFill>
              </a:rPr>
              <a:t>two panels making up what is a gore.</a:t>
            </a:r>
          </a:p>
          <a:p>
            <a:pPr lvl="1"/>
            <a:r>
              <a:rPr lang="en-US" sz="2800" b="1" dirty="0" smtClean="0">
                <a:solidFill>
                  <a:schemeClr val="accent1"/>
                </a:solidFill>
              </a:rPr>
              <a:t>There are 24 of these gores, or large vertical sections, in the entire S-55A envelope.</a:t>
            </a:r>
          </a:p>
          <a:p>
            <a:pPr lvl="1"/>
            <a:r>
              <a:rPr lang="en-US" sz="2800" b="1" dirty="0" smtClean="0"/>
              <a:t>The gores are held together by stitching and by heavy duty load tapes (like seatbelt material) which help support the weight of the balloon and minimize strain on the fabric.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Anatomy of a Hot Air Balloon</a:t>
            </a:r>
            <a:endParaRPr lang="en-US" sz="5400" dirty="0"/>
          </a:p>
        </p:txBody>
      </p:sp>
      <p:sp>
        <p:nvSpPr>
          <p:cNvPr id="3" name="Content Placeholder 2"/>
          <p:cNvSpPr>
            <a:spLocks noGrp="1"/>
          </p:cNvSpPr>
          <p:nvPr>
            <p:ph idx="1"/>
          </p:nvPr>
        </p:nvSpPr>
        <p:spPr>
          <a:xfrm>
            <a:off x="457200" y="2133600"/>
            <a:ext cx="8229600" cy="4495800"/>
          </a:xfrm>
        </p:spPr>
        <p:txBody>
          <a:bodyPr/>
          <a:lstStyle/>
          <a:p>
            <a:r>
              <a:rPr lang="en-US" sz="2800" b="1" dirty="0" smtClean="0"/>
              <a:t>THE ENVELOPE</a:t>
            </a:r>
          </a:p>
          <a:p>
            <a:pPr>
              <a:buNone/>
            </a:pPr>
            <a:endParaRPr lang="en-US" b="1" dirty="0" smtClean="0"/>
          </a:p>
          <a:p>
            <a:r>
              <a:rPr lang="en-US" b="1" dirty="0" smtClean="0"/>
              <a:t>The </a:t>
            </a:r>
            <a:r>
              <a:rPr lang="en-US" b="1" dirty="0" smtClean="0">
                <a:solidFill>
                  <a:schemeClr val="accent1"/>
                </a:solidFill>
              </a:rPr>
              <a:t>envelope is usually treated with </a:t>
            </a:r>
            <a:r>
              <a:rPr lang="en-US" b="1" dirty="0" smtClean="0"/>
              <a:t>a polyurethane </a:t>
            </a:r>
            <a:r>
              <a:rPr lang="en-US" b="1" dirty="0" smtClean="0">
                <a:solidFill>
                  <a:schemeClr val="accent1"/>
                </a:solidFill>
              </a:rPr>
              <a:t>coating to reduce porosity (air leaking out).</a:t>
            </a:r>
          </a:p>
          <a:p>
            <a:pPr>
              <a:buNone/>
            </a:pPr>
            <a:endParaRPr lang="en-US" b="1" dirty="0" smtClean="0">
              <a:solidFill>
                <a:schemeClr val="bg2">
                  <a:lumMod val="50000"/>
                </a:schemeClr>
              </a:solidFill>
            </a:endParaRPr>
          </a:p>
          <a:p>
            <a:r>
              <a:rPr lang="en-US" b="1" dirty="0" smtClean="0"/>
              <a:t>The coating </a:t>
            </a:r>
            <a:r>
              <a:rPr lang="en-US" b="1" dirty="0" smtClean="0">
                <a:solidFill>
                  <a:schemeClr val="accent1"/>
                </a:solidFill>
              </a:rPr>
              <a:t>also contains an ultraviolet inhibitor </a:t>
            </a:r>
            <a:r>
              <a:rPr lang="en-US" b="1" dirty="0" smtClean="0"/>
              <a:t>(sun screen) </a:t>
            </a:r>
            <a:r>
              <a:rPr lang="en-US" b="1" dirty="0" smtClean="0">
                <a:solidFill>
                  <a:schemeClr val="accent1"/>
                </a:solidFill>
              </a:rPr>
              <a:t>to help the fabric withstand the rays of the sun.</a:t>
            </a:r>
            <a:endParaRPr lang="en-US" b="1" dirty="0" smtClean="0">
              <a:solidFill>
                <a:schemeClr val="bg2">
                  <a:lumMod val="50000"/>
                </a:schemeClr>
              </a:solidFill>
            </a:endParaRPr>
          </a:p>
          <a:p>
            <a:pPr>
              <a:buNone/>
            </a:pPr>
            <a:endParaRPr lang="en-US"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Anatomy of a Hot Air Balloon</a:t>
            </a:r>
            <a:endParaRPr lang="en-US" dirty="0"/>
          </a:p>
        </p:txBody>
      </p:sp>
      <p:sp>
        <p:nvSpPr>
          <p:cNvPr id="3" name="Content Placeholder 2"/>
          <p:cNvSpPr>
            <a:spLocks noGrp="1"/>
          </p:cNvSpPr>
          <p:nvPr>
            <p:ph idx="1"/>
          </p:nvPr>
        </p:nvSpPr>
        <p:spPr>
          <a:xfrm>
            <a:off x="457200" y="1935480"/>
            <a:ext cx="8229600" cy="4541520"/>
          </a:xfrm>
        </p:spPr>
        <p:txBody>
          <a:bodyPr/>
          <a:lstStyle/>
          <a:p>
            <a:r>
              <a:rPr lang="en-US" b="1" dirty="0" smtClean="0"/>
              <a:t>THE </a:t>
            </a:r>
            <a:r>
              <a:rPr lang="en-US" b="1" dirty="0" smtClean="0">
                <a:solidFill>
                  <a:schemeClr val="accent1"/>
                </a:solidFill>
              </a:rPr>
              <a:t>TOP CAP </a:t>
            </a:r>
            <a:r>
              <a:rPr lang="en-US" b="1" dirty="0" smtClean="0"/>
              <a:t>OR </a:t>
            </a:r>
            <a:r>
              <a:rPr lang="en-US" b="1" dirty="0" smtClean="0">
                <a:solidFill>
                  <a:schemeClr val="accent1"/>
                </a:solidFill>
              </a:rPr>
              <a:t>CROWN</a:t>
            </a:r>
          </a:p>
          <a:p>
            <a:endParaRPr lang="en-US" b="1" dirty="0" smtClean="0"/>
          </a:p>
          <a:p>
            <a:r>
              <a:rPr lang="en-US" b="1" dirty="0" smtClean="0"/>
              <a:t>The top cap or crown of the balloon may be </a:t>
            </a:r>
            <a:r>
              <a:rPr lang="en-US" b="1" dirty="0" smtClean="0">
                <a:solidFill>
                  <a:schemeClr val="accent1"/>
                </a:solidFill>
              </a:rPr>
              <a:t>designed in one of two ways</a:t>
            </a:r>
            <a:r>
              <a:rPr lang="en-US" b="1" dirty="0" smtClean="0">
                <a:solidFill>
                  <a:schemeClr val="bg2">
                    <a:lumMod val="50000"/>
                  </a:schemeClr>
                </a:solidFill>
              </a:rPr>
              <a:t>.</a:t>
            </a:r>
          </a:p>
          <a:p>
            <a:endParaRPr lang="en-US" b="1" dirty="0" smtClean="0"/>
          </a:p>
          <a:p>
            <a:pPr lvl="1"/>
            <a:r>
              <a:rPr lang="en-US" b="1" dirty="0" smtClean="0"/>
              <a:t>The </a:t>
            </a:r>
            <a:r>
              <a:rPr lang="en-US" b="1" dirty="0" smtClean="0">
                <a:solidFill>
                  <a:schemeClr val="accent1"/>
                </a:solidFill>
              </a:rPr>
              <a:t>STANDARD TOP</a:t>
            </a:r>
          </a:p>
          <a:p>
            <a:pPr lvl="1"/>
            <a:endParaRPr lang="en-US" b="1" dirty="0" smtClean="0"/>
          </a:p>
          <a:p>
            <a:pPr lvl="1"/>
            <a:r>
              <a:rPr lang="en-US" b="1" dirty="0" smtClean="0"/>
              <a:t>The </a:t>
            </a:r>
            <a:r>
              <a:rPr lang="en-US" b="1" dirty="0" smtClean="0">
                <a:solidFill>
                  <a:schemeClr val="accent1"/>
                </a:solidFill>
              </a:rPr>
              <a:t>PARACHUTE TOP</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1175</TotalTime>
  <Words>2180</Words>
  <Application>Microsoft Office PowerPoint</Application>
  <PresentationFormat>On-screen Show (4:3)</PresentationFormat>
  <Paragraphs>165</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Calibri</vt:lpstr>
      <vt:lpstr>Constantia</vt:lpstr>
      <vt:lpstr>Wingdings 2</vt:lpstr>
      <vt:lpstr>Flow</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lpstr>Anatomy of a Hot Air Balloon</vt:lpstr>
    </vt:vector>
  </TitlesOfParts>
  <Company>WFISD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OF A  HOT AIR BALLOON</dc:title>
  <dc:creator>ggallenberger</dc:creator>
  <cp:lastModifiedBy>Gwenna Gallenberger</cp:lastModifiedBy>
  <cp:revision>58</cp:revision>
  <cp:lastPrinted>2013-09-05T15:15:53Z</cp:lastPrinted>
  <dcterms:created xsi:type="dcterms:W3CDTF">2012-10-11T02:07:54Z</dcterms:created>
  <dcterms:modified xsi:type="dcterms:W3CDTF">2013-09-09T17:56:07Z</dcterms:modified>
</cp:coreProperties>
</file>