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0" r:id="rId6"/>
    <p:sldId id="264" r:id="rId7"/>
    <p:sldId id="263" r:id="rId8"/>
    <p:sldId id="261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474F6-093D-4C3A-AA01-DC0CFB12DF1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2A501-750F-4ACC-81C3-AE58C0747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5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2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9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33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3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21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70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75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0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8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0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6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072A18-034F-4322-B371-B7356FCDCAE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3C7CA1-FEB2-4BAA-B288-AAA997F8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0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ngtechnology.org/history.htm#1" TargetMode="External"/><Relationship Id="rId2" Type="http://schemas.openxmlformats.org/officeDocument/2006/relationships/hyperlink" Target="https://www.youtube.com/watch?v=addABbm5VPo&amp;index=19&amp;list=W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toast.com/timelines/2nd-industrial-revolution-inventions-timelin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vApOQb8A8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MNx48yLDh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iframe%20src=%22http:/prezi.com/embed/z-mmfn29z20l/?bgcolor=ffffff&amp;amp;lock_to_path=0&amp;amp;autoplay=0&amp;amp;autohide_ctrls=0&amp;amp;features=undefined&amp;amp;token=undefined&amp;amp;disabled_features=undefined%22%20width=%22550%22%20height=%22400%22%20frameBorder=%220%22%20webkitAllowFullScreen%20mozAllowFullscreen%20allowfullscreen%3e%3c\ifra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howstuffworks.com/innovation/inventions/5-industrial-revolution-inventions.htm#page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s.adelaide.edu.au/g/galileo/dialogues/complete.html#introduction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HISTORY OF ENGINEERING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Physics of construction</a:t>
            </a:r>
          </a:p>
          <a:p>
            <a:r>
              <a:rPr lang="en-US" dirty="0" smtClean="0"/>
              <a:t>Mrs. Gallenberger</a:t>
            </a:r>
          </a:p>
          <a:p>
            <a:endParaRPr lang="en-US" sz="500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www.creatingtechnology.org/history.htm#1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-115909"/>
            <a:ext cx="12191999" cy="11116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HISTORY </a:t>
            </a:r>
            <a:r>
              <a:rPr lang="en-US" sz="2000" b="1" dirty="0"/>
              <a:t>OF</a:t>
            </a:r>
            <a:r>
              <a:rPr lang="en-US" sz="4000" b="1" dirty="0"/>
              <a:t> ENGINEERING </a:t>
            </a:r>
            <a:r>
              <a:rPr lang="en-US" sz="4000" b="1" dirty="0" smtClean="0"/>
              <a:t>- 2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Industrial </a:t>
            </a:r>
            <a:r>
              <a:rPr lang="en-US" sz="4000" b="1" dirty="0"/>
              <a:t>revolution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206061" y="748995"/>
            <a:ext cx="12191999" cy="5572510"/>
          </a:xfrm>
        </p:spPr>
        <p:txBody>
          <a:bodyPr>
            <a:normAutofit/>
          </a:bodyPr>
          <a:lstStyle/>
          <a:p>
            <a:pPr lvl="2"/>
            <a:r>
              <a:rPr lang="en-US" sz="4000" b="1" u="sng" dirty="0" smtClean="0"/>
              <a:t>Aeronautic </a:t>
            </a:r>
            <a:r>
              <a:rPr lang="en-US" sz="4000" b="1" u="sng" dirty="0"/>
              <a:t>engineers </a:t>
            </a:r>
            <a:r>
              <a:rPr lang="en-US" sz="4000" b="1" dirty="0"/>
              <a:t>turned the ancient dream of flight into a travel convenience for ordinary people. </a:t>
            </a:r>
            <a:endParaRPr lang="en-US" sz="4000" b="1" dirty="0" smtClean="0"/>
          </a:p>
          <a:p>
            <a:pPr lvl="2"/>
            <a:r>
              <a:rPr lang="en-US" sz="4000" b="1" u="sng" dirty="0" smtClean="0"/>
              <a:t>Control </a:t>
            </a:r>
            <a:r>
              <a:rPr lang="en-US" sz="4000" b="1" u="sng" dirty="0"/>
              <a:t>engineers </a:t>
            </a:r>
            <a:r>
              <a:rPr lang="en-US" sz="4000" b="1" dirty="0"/>
              <a:t>accelerated the pace of automation. </a:t>
            </a:r>
            <a:endParaRPr lang="en-US" sz="4000" b="1" dirty="0" smtClean="0"/>
          </a:p>
          <a:p>
            <a:pPr lvl="2"/>
            <a:r>
              <a:rPr lang="en-US" sz="4000" b="1" u="sng" dirty="0" smtClean="0"/>
              <a:t>Industrial </a:t>
            </a:r>
            <a:r>
              <a:rPr lang="en-US" sz="4000" b="1" u="sng" dirty="0"/>
              <a:t>engineers </a:t>
            </a:r>
            <a:r>
              <a:rPr lang="en-US" sz="4000" b="1" dirty="0"/>
              <a:t>designed and managed mass production and distribution systems.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6547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-115909"/>
            <a:ext cx="12191999" cy="11116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HISTORY </a:t>
            </a:r>
            <a:r>
              <a:rPr lang="en-US" sz="2000" b="1" dirty="0"/>
              <a:t>OF</a:t>
            </a:r>
            <a:r>
              <a:rPr lang="en-US" sz="4000" b="1" dirty="0"/>
              <a:t> ENGINEERING </a:t>
            </a:r>
            <a:r>
              <a:rPr lang="en-US" sz="4000" b="1" dirty="0" smtClean="0"/>
              <a:t>- 2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Industrial </a:t>
            </a:r>
            <a:r>
              <a:rPr lang="en-US" sz="4000" b="1" dirty="0"/>
              <a:t>revolution</a:t>
            </a:r>
            <a:endParaRPr lang="en-US"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9804" y="1212307"/>
            <a:ext cx="1081239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College engineering curricula were well established and graduate schools appeared.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Workshops </a:t>
            </a:r>
            <a:r>
              <a:rPr kumimoji="0" lang="en-US" altLang="en-U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turned into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laboratories, tinkering became industrial research, and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individual inventions were organized into systematic innovations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19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705224"/>
            <a:ext cx="12191999" cy="5593976"/>
          </a:xfrm>
        </p:spPr>
        <p:txBody>
          <a:bodyPr>
            <a:normAutofit/>
          </a:bodyPr>
          <a:lstStyle/>
          <a:p>
            <a:pPr lvl="2"/>
            <a:r>
              <a:rPr lang="en-US" sz="4000" dirty="0"/>
              <a:t>Research and development boomed in all fields of science and technology after World War II, partly because of the Cold War and the Sputnik effect</a:t>
            </a:r>
            <a:r>
              <a:rPr lang="en-US" sz="4000" dirty="0" smtClean="0"/>
              <a:t>.</a:t>
            </a:r>
          </a:p>
          <a:p>
            <a:pPr lvl="2"/>
            <a:r>
              <a:rPr lang="en-US" sz="4000" dirty="0"/>
              <a:t>Engineering was also stimulated by new technologies, notably aerospace, microelectronics, computers, novel means of telecommunications from the Internet to cell phones. 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-115909"/>
            <a:ext cx="12191999" cy="11116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/>
              <a:t>HISTORY </a:t>
            </a:r>
            <a:r>
              <a:rPr lang="en-US" sz="2000" b="1" dirty="0" smtClean="0"/>
              <a:t>OF</a:t>
            </a:r>
            <a:r>
              <a:rPr lang="en-US" sz="4000" b="1" dirty="0" smtClean="0"/>
              <a:t> ENGINEERING – Information revolution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67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823032"/>
            <a:ext cx="12191999" cy="5593976"/>
          </a:xfrm>
        </p:spPr>
        <p:txBody>
          <a:bodyPr>
            <a:normAutofit/>
          </a:bodyPr>
          <a:lstStyle/>
          <a:p>
            <a:pPr lvl="2"/>
            <a:r>
              <a:rPr lang="en-US" sz="4000" dirty="0"/>
              <a:t>Turbojet and rocket engines propelled aeronautic engineering into unprecedented height and spawned astronautic engineering. </a:t>
            </a:r>
            <a:endParaRPr lang="en-US" sz="4000" dirty="0" smtClean="0"/>
          </a:p>
          <a:p>
            <a:pPr lvl="2"/>
            <a:r>
              <a:rPr lang="en-US" sz="4000" dirty="0" smtClean="0"/>
              <a:t>Utilization </a:t>
            </a:r>
            <a:r>
              <a:rPr lang="en-US" sz="4000" dirty="0"/>
              <a:t>of atomic and nuclear power brought nuclear engineering. </a:t>
            </a:r>
            <a:endParaRPr lang="en-US" sz="4000" dirty="0" smtClean="0"/>
          </a:p>
          <a:p>
            <a:pPr lvl="2"/>
            <a:r>
              <a:rPr lang="en-US" sz="4000" dirty="0" smtClean="0"/>
              <a:t>Advanced </a:t>
            </a:r>
            <a:r>
              <a:rPr lang="en-US" sz="4000" dirty="0"/>
              <a:t>materials with </a:t>
            </a:r>
            <a:r>
              <a:rPr lang="en-US" sz="4000" dirty="0" smtClean="0"/>
              <a:t>performance </a:t>
            </a:r>
            <a:r>
              <a:rPr lang="en-US" sz="4000" dirty="0"/>
              <a:t>undreamed of </a:t>
            </a:r>
            <a:r>
              <a:rPr lang="en-US" sz="4000" dirty="0" smtClean="0"/>
              <a:t>before poured </a:t>
            </a:r>
            <a:r>
              <a:rPr lang="en-US" sz="4000" dirty="0"/>
              <a:t>out from the laboratories of materials science and engineering.</a:t>
            </a:r>
            <a:endParaRPr lang="en-US" sz="40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-115909"/>
            <a:ext cx="12191999" cy="11116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/>
              <a:t>HISTORY </a:t>
            </a:r>
            <a:r>
              <a:rPr lang="en-US" sz="2000" b="1" dirty="0" smtClean="0"/>
              <a:t>OF</a:t>
            </a:r>
            <a:r>
              <a:rPr lang="en-US" sz="4000" b="1" dirty="0" smtClean="0"/>
              <a:t> ENGINEERING – Information revolution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12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439903"/>
            <a:ext cx="12191999" cy="6034968"/>
          </a:xfrm>
        </p:spPr>
        <p:txBody>
          <a:bodyPr>
            <a:normAutofit/>
          </a:bodyPr>
          <a:lstStyle/>
          <a:p>
            <a:pPr lvl="2"/>
            <a:r>
              <a:rPr lang="en-US" sz="4000" dirty="0"/>
              <a:t>Above all, microelectronics, telecommunications, and computer engineering joined force to precipitate the information revolution in which intellectual chores are increasingly alleviated by machines</a:t>
            </a:r>
            <a:r>
              <a:rPr lang="en-US" sz="4000" dirty="0" smtClean="0"/>
              <a:t>.</a:t>
            </a:r>
          </a:p>
          <a:p>
            <a:pPr lvl="2"/>
            <a:r>
              <a:rPr lang="en-US" sz="4000" dirty="0"/>
              <a:t>Engineering developed extensive theories of its own and firmly established itself as a science of creating, explaining, and utilizing manmade systems.</a:t>
            </a:r>
            <a:endParaRPr lang="en-US" sz="40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-115909"/>
            <a:ext cx="12191999" cy="11116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/>
              <a:t>HISTORY </a:t>
            </a:r>
            <a:r>
              <a:rPr lang="en-US" sz="2000" b="1" dirty="0" smtClean="0"/>
              <a:t>OF</a:t>
            </a:r>
            <a:r>
              <a:rPr lang="en-US" sz="4000" b="1" dirty="0" smtClean="0"/>
              <a:t> ENGINEERING – Information revolution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28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439903"/>
            <a:ext cx="12191999" cy="6034968"/>
          </a:xfrm>
        </p:spPr>
        <p:txBody>
          <a:bodyPr>
            <a:normAutofit/>
          </a:bodyPr>
          <a:lstStyle/>
          <a:p>
            <a:pPr lvl="2"/>
            <a:r>
              <a:rPr lang="en-US" sz="4000" dirty="0"/>
              <a:t>So far the physical sciences – physics and chemistry – have contributed most to technology. </a:t>
            </a:r>
            <a:endParaRPr lang="en-US" sz="4000" dirty="0" smtClean="0"/>
          </a:p>
          <a:p>
            <a:pPr lvl="2"/>
            <a:r>
              <a:rPr lang="en-US" sz="4000" dirty="0" smtClean="0"/>
              <a:t>They </a:t>
            </a:r>
            <a:r>
              <a:rPr lang="en-US" sz="4000" dirty="0"/>
              <a:t>will continue to contribute, for instance in the emerging nanotechnology that will take over the torch of the microelectronics revolution. </a:t>
            </a:r>
            <a:endParaRPr lang="en-US" sz="4000" dirty="0" smtClean="0"/>
          </a:p>
          <a:p>
            <a:pPr lvl="2"/>
            <a:r>
              <a:rPr lang="en-US" sz="4000" dirty="0" smtClean="0"/>
              <a:t>Increasingly</a:t>
            </a:r>
            <a:r>
              <a:rPr lang="en-US" sz="4000" dirty="0"/>
              <a:t>, they are joined by biology, which has been transformed by </a:t>
            </a:r>
            <a:r>
              <a:rPr lang="en-US" sz="4000" dirty="0" smtClean="0"/>
              <a:t>the </a:t>
            </a:r>
            <a:r>
              <a:rPr lang="en-US" sz="4000" dirty="0"/>
              <a:t>spectacular success of molecular and genetic biology. </a:t>
            </a:r>
            <a:endParaRPr lang="en-US" sz="40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-115909"/>
            <a:ext cx="12191999" cy="11116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/>
              <a:t>HISTORY </a:t>
            </a:r>
            <a:r>
              <a:rPr lang="en-US" sz="2000" b="1" dirty="0" smtClean="0"/>
              <a:t>OF</a:t>
            </a:r>
            <a:r>
              <a:rPr lang="en-US" sz="4000" b="1" dirty="0" smtClean="0"/>
              <a:t> ENGINEERING – Information revolution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35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572019"/>
            <a:ext cx="12191999" cy="6034968"/>
          </a:xfrm>
        </p:spPr>
        <p:txBody>
          <a:bodyPr>
            <a:normAutofit/>
          </a:bodyPr>
          <a:lstStyle/>
          <a:p>
            <a:pPr lvl="2"/>
            <a:r>
              <a:rPr lang="en-US" sz="4000" dirty="0" smtClean="0"/>
              <a:t>Biotechnology </a:t>
            </a:r>
            <a:r>
              <a:rPr lang="en-US" sz="4000" dirty="0"/>
              <a:t>is a multidisciplinary field, drawing knowledge from biology, biochemistry, physics, information processing and various engineering expertise. </a:t>
            </a:r>
            <a:endParaRPr lang="en-US" sz="4000" dirty="0" smtClean="0"/>
          </a:p>
          <a:p>
            <a:pPr lvl="2"/>
            <a:r>
              <a:rPr lang="en-US" sz="4000" dirty="0" smtClean="0"/>
              <a:t>The </a:t>
            </a:r>
            <a:r>
              <a:rPr lang="en-US" sz="4000" dirty="0"/>
              <a:t>cooperation and convergence of traditional intellectual disciplines in the development of new technology is </a:t>
            </a:r>
            <a:r>
              <a:rPr lang="en-US" sz="4000" dirty="0">
                <a:hlinkClick r:id="rId2"/>
              </a:rPr>
              <a:t>the trend of the future</a:t>
            </a:r>
            <a:r>
              <a:rPr lang="en-US" sz="4000" dirty="0"/>
              <a:t>.</a:t>
            </a:r>
          </a:p>
          <a:p>
            <a:pPr lvl="2"/>
            <a:endParaRPr lang="en-US" sz="40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-115909"/>
            <a:ext cx="12191999" cy="11116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/>
              <a:t>HISTORY </a:t>
            </a:r>
            <a:r>
              <a:rPr lang="en-US" sz="2000" b="1" dirty="0" smtClean="0"/>
              <a:t>OF</a:t>
            </a:r>
            <a:r>
              <a:rPr lang="en-US" sz="4000" b="1" dirty="0" smtClean="0"/>
              <a:t> ENGINEERING – Information revolution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51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995716"/>
            <a:ext cx="11531599" cy="3525484"/>
          </a:xfrm>
        </p:spPr>
        <p:txBody>
          <a:bodyPr>
            <a:normAutofit/>
          </a:bodyPr>
          <a:lstStyle/>
          <a:p>
            <a:pPr lvl="2"/>
            <a:r>
              <a:rPr lang="en-US" sz="4000" dirty="0" smtClean="0"/>
              <a:t>REFERENCE -- </a:t>
            </a:r>
            <a:r>
              <a:rPr lang="en-US" sz="3800" dirty="0" smtClean="0"/>
              <a:t>“History of Engineering”</a:t>
            </a:r>
          </a:p>
          <a:p>
            <a:pPr marL="914400" lvl="2" indent="0">
              <a:buNone/>
            </a:pPr>
            <a:r>
              <a:rPr lang="en-US" sz="3800" dirty="0" smtClean="0"/>
              <a:t>http</a:t>
            </a:r>
            <a:r>
              <a:rPr lang="en-US" sz="3800" dirty="0"/>
              <a:t>://www.creatingtechnology.org/history.htm#1</a:t>
            </a:r>
            <a:endParaRPr lang="en-US" sz="38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-115909"/>
            <a:ext cx="12191999" cy="11116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/>
              <a:t>HISTORY OF ENGINEERING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00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399"/>
            <a:ext cx="10131425" cy="11116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HISTORY OF ENGINEERING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1" y="1264024"/>
            <a:ext cx="10131425" cy="5422526"/>
          </a:xfrm>
        </p:spPr>
        <p:txBody>
          <a:bodyPr/>
          <a:lstStyle/>
          <a:p>
            <a:r>
              <a:rPr lang="en-US" sz="3200" b="1" dirty="0" smtClean="0"/>
              <a:t>Engineering originated in the eleventh century from the Latin </a:t>
            </a:r>
            <a:r>
              <a:rPr lang="en-US" sz="3200" b="1" i="1" dirty="0" err="1" smtClean="0"/>
              <a:t>ingeniator</a:t>
            </a:r>
            <a:r>
              <a:rPr lang="en-US" sz="3200" b="1" dirty="0" smtClean="0"/>
              <a:t>, meaning one with </a:t>
            </a:r>
            <a:r>
              <a:rPr lang="en-US" sz="3200" b="1" i="1" dirty="0" err="1" smtClean="0"/>
              <a:t>ingenium</a:t>
            </a:r>
            <a:r>
              <a:rPr lang="en-US" sz="3200" b="1" dirty="0" smtClean="0"/>
              <a:t>, the ingenious one.</a:t>
            </a:r>
          </a:p>
          <a:p>
            <a:r>
              <a:rPr lang="en-US" sz="3200" b="1" dirty="0"/>
              <a:t>The name, used for builders of ingenious fortifications or makers of ingenious devices, was closely related to the notion of </a:t>
            </a:r>
            <a:r>
              <a:rPr lang="en-US" sz="3200" b="1" dirty="0" smtClean="0"/>
              <a:t>ingenuity.</a:t>
            </a:r>
          </a:p>
          <a:p>
            <a:r>
              <a:rPr lang="en-US" sz="3200" b="1" dirty="0">
                <a:hlinkClick r:id="rId2"/>
              </a:rPr>
              <a:t>Leonardo da Vinci </a:t>
            </a:r>
            <a:r>
              <a:rPr lang="en-US" sz="3200" b="1" dirty="0"/>
              <a:t>bore the official title of </a:t>
            </a:r>
            <a:r>
              <a:rPr lang="en-US" sz="3200" b="1" i="1" dirty="0" err="1"/>
              <a:t>Ingegnere</a:t>
            </a:r>
            <a:r>
              <a:rPr lang="en-US" sz="3200" b="1" i="1" dirty="0"/>
              <a:t> </a:t>
            </a:r>
            <a:r>
              <a:rPr lang="en-US" sz="3200" b="1" i="1" dirty="0" err="1"/>
              <a:t>Generale</a:t>
            </a:r>
            <a:r>
              <a:rPr lang="en-US" sz="3200" b="1" i="1" dirty="0"/>
              <a:t>. </a:t>
            </a:r>
            <a:r>
              <a:rPr lang="en-US" sz="3200" b="1" dirty="0"/>
              <a:t>His notebooks reveal that some Renaissance engineers began to ask systematically </a:t>
            </a:r>
            <a:r>
              <a:rPr lang="en-US" sz="3200" b="1" i="1" dirty="0"/>
              <a:t>what</a:t>
            </a:r>
            <a:r>
              <a:rPr lang="en-US" sz="3200" b="1" dirty="0"/>
              <a:t> works and </a:t>
            </a:r>
            <a:r>
              <a:rPr lang="en-US" sz="3200" b="1" i="1" dirty="0"/>
              <a:t>why</a:t>
            </a:r>
            <a:r>
              <a:rPr lang="en-US" sz="32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1" y="238461"/>
            <a:ext cx="10131425" cy="84268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HISTORY OF ENGINEERING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1" y="1264024"/>
            <a:ext cx="10131425" cy="4527177"/>
          </a:xfrm>
        </p:spPr>
        <p:txBody>
          <a:bodyPr/>
          <a:lstStyle/>
          <a:p>
            <a:r>
              <a:rPr lang="en-US" sz="3600" b="1" dirty="0"/>
              <a:t>The history of </a:t>
            </a:r>
            <a:r>
              <a:rPr lang="en-US" sz="3600" b="1" dirty="0" smtClean="0"/>
              <a:t>engineering </a:t>
            </a:r>
            <a:r>
              <a:rPr lang="en-US" sz="3600" b="1" dirty="0"/>
              <a:t>can be roughly divided into four overlapping </a:t>
            </a:r>
            <a:r>
              <a:rPr lang="en-US" sz="3600" b="1" dirty="0" smtClean="0"/>
              <a:t>phases.</a:t>
            </a:r>
          </a:p>
          <a:p>
            <a:pPr lvl="1"/>
            <a:r>
              <a:rPr lang="en-US" sz="3200" b="1" dirty="0" smtClean="0"/>
              <a:t>Each phase is </a:t>
            </a:r>
            <a:r>
              <a:rPr lang="en-US" sz="3200" b="1" dirty="0"/>
              <a:t>marked by a </a:t>
            </a:r>
            <a:r>
              <a:rPr lang="en-US" sz="3200" b="1" dirty="0" smtClean="0"/>
              <a:t>revolution:</a:t>
            </a:r>
          </a:p>
          <a:p>
            <a:pPr lvl="2"/>
            <a:r>
              <a:rPr lang="en-US" sz="2800" b="1" dirty="0" smtClean="0"/>
              <a:t>Pre-scientific revolution</a:t>
            </a:r>
          </a:p>
          <a:p>
            <a:pPr lvl="2"/>
            <a:r>
              <a:rPr lang="en-US" sz="2800" b="1" dirty="0" smtClean="0"/>
              <a:t>Industrial revolution</a:t>
            </a:r>
          </a:p>
          <a:p>
            <a:pPr lvl="2"/>
            <a:r>
              <a:rPr lang="en-US" sz="2800" b="1" dirty="0" smtClean="0"/>
              <a:t>Second industrial revolution</a:t>
            </a:r>
          </a:p>
          <a:p>
            <a:pPr lvl="2"/>
            <a:r>
              <a:rPr lang="en-US" sz="2800" b="1" dirty="0" smtClean="0"/>
              <a:t>Information revolution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92741"/>
            <a:ext cx="10131425" cy="7216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HISTORY OF ENGINEERING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914400"/>
            <a:ext cx="10131425" cy="5181600"/>
          </a:xfrm>
        </p:spPr>
        <p:txBody>
          <a:bodyPr/>
          <a:lstStyle/>
          <a:p>
            <a:pPr marL="285750" lvl="2"/>
            <a:r>
              <a:rPr lang="en-US" sz="4000" b="1" dirty="0">
                <a:hlinkClick r:id="rId2" action="ppaction://hlinkfile"/>
              </a:rPr>
              <a:t>Pre-scientific </a:t>
            </a:r>
            <a:r>
              <a:rPr lang="en-US" sz="4000" b="1" dirty="0" smtClean="0">
                <a:hlinkClick r:id="rId2" action="ppaction://hlinkfile"/>
              </a:rPr>
              <a:t>revolution</a:t>
            </a:r>
            <a:endParaRPr lang="en-US" sz="4000" b="1" dirty="0" smtClean="0"/>
          </a:p>
          <a:p>
            <a:pPr marL="628650" lvl="3"/>
            <a:r>
              <a:rPr lang="en-US" sz="3600" b="1" dirty="0" smtClean="0"/>
              <a:t>The forerunners of engineers – practical artists and craftsmen.</a:t>
            </a:r>
          </a:p>
          <a:p>
            <a:pPr marL="1085850" lvl="4"/>
            <a:r>
              <a:rPr lang="en-US" sz="3200" b="1" dirty="0" smtClean="0"/>
              <a:t>They proceeded mainly by trial and error.</a:t>
            </a:r>
          </a:p>
          <a:p>
            <a:pPr marL="1085850" lvl="4"/>
            <a:r>
              <a:rPr lang="en-US" sz="3200" b="1" dirty="0" smtClean="0"/>
              <a:t>Tinkering combined with imagination produced many marvelous devices.</a:t>
            </a:r>
            <a:endParaRPr lang="en-US" sz="3200" dirty="0" smtClean="0"/>
          </a:p>
          <a:p>
            <a:pPr marL="628650" lvl="3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870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0619"/>
            <a:ext cx="12191999" cy="8426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HISTORY OF </a:t>
            </a:r>
            <a:r>
              <a:rPr lang="en-US" sz="4800" b="1" dirty="0" smtClean="0"/>
              <a:t>ENGINEERING – Industrial revolution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41960"/>
            <a:ext cx="11574966" cy="5564459"/>
          </a:xfrm>
        </p:spPr>
        <p:txBody>
          <a:bodyPr>
            <a:normAutofit/>
          </a:bodyPr>
          <a:lstStyle/>
          <a:p>
            <a:pPr lvl="2"/>
            <a:r>
              <a:rPr lang="en-US" sz="4000" b="1" u="sng" dirty="0" smtClean="0"/>
              <a:t>Industrial revolution </a:t>
            </a:r>
            <a:r>
              <a:rPr lang="en-US" sz="4000" b="1" dirty="0" smtClean="0"/>
              <a:t>– the first phase of MODERN ENGINEERING emerged in the </a:t>
            </a:r>
            <a:r>
              <a:rPr lang="en-US" sz="4000" b="1" i="1" dirty="0" smtClean="0"/>
              <a:t>Scientific Revolution</a:t>
            </a:r>
            <a:r>
              <a:rPr lang="en-US" sz="4000" b="1" dirty="0" smtClean="0"/>
              <a:t>.</a:t>
            </a:r>
          </a:p>
          <a:p>
            <a:pPr lvl="2"/>
            <a:r>
              <a:rPr lang="en-US" sz="4000" b="1" dirty="0" smtClean="0"/>
              <a:t>This phase lasted through the industrial revolution </a:t>
            </a:r>
            <a:r>
              <a:rPr lang="en-US" sz="4000" b="1" dirty="0"/>
              <a:t>when machines, increasingly powered by steam engines, started to replace muscles in most production</a:t>
            </a:r>
            <a:r>
              <a:rPr lang="en-US" sz="4000" b="1" dirty="0" smtClean="0"/>
              <a:t>.</a:t>
            </a:r>
          </a:p>
          <a:p>
            <a:pPr lvl="2"/>
            <a:r>
              <a:rPr lang="en-US" sz="4000" b="1" dirty="0" smtClean="0">
                <a:hlinkClick r:id="rId2"/>
              </a:rPr>
              <a:t>Top 10 Industrial Revolution Inventions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521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220619"/>
            <a:ext cx="12191999" cy="8426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HISTORY OF ENGINEERING – Industrial revolution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817975"/>
            <a:ext cx="12191999" cy="5794698"/>
          </a:xfrm>
        </p:spPr>
        <p:txBody>
          <a:bodyPr>
            <a:normAutofit/>
          </a:bodyPr>
          <a:lstStyle/>
          <a:p>
            <a:pPr lvl="2"/>
            <a:r>
              <a:rPr lang="en-US" sz="4000" b="1" dirty="0" smtClean="0"/>
              <a:t>During this phase, traditional artisans transformed themselves into modern professionals.</a:t>
            </a:r>
          </a:p>
          <a:p>
            <a:pPr lvl="4"/>
            <a:r>
              <a:rPr lang="en-US" sz="2800" b="1" dirty="0" smtClean="0"/>
              <a:t>French – civil engineering</a:t>
            </a:r>
          </a:p>
          <a:p>
            <a:pPr lvl="4"/>
            <a:r>
              <a:rPr lang="en-US" sz="2800" b="1" dirty="0" smtClean="0"/>
              <a:t>British – mechanical engineering</a:t>
            </a:r>
          </a:p>
          <a:p>
            <a:pPr lvl="2"/>
            <a:r>
              <a:rPr lang="en-US" sz="4000" b="1" dirty="0" smtClean="0"/>
              <a:t>Gradually, practical thinking became scientific and intuitive.</a:t>
            </a:r>
          </a:p>
          <a:p>
            <a:pPr lvl="2"/>
            <a:r>
              <a:rPr lang="en-US" sz="4000" b="1" dirty="0" smtClean="0"/>
              <a:t>Information flowed more quickly as professional societies emerged.</a:t>
            </a:r>
          </a:p>
        </p:txBody>
      </p:sp>
    </p:spTree>
    <p:extLst>
      <p:ext uri="{BB962C8B-B14F-4D97-AF65-F5344CB8AC3E}">
        <p14:creationId xmlns:p14="http://schemas.microsoft.com/office/powerpoint/2010/main" val="4763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8426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HISTORY OF ENGINEERING – Industrial revolution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446049" y="1048214"/>
            <a:ext cx="12638049" cy="5564459"/>
          </a:xfrm>
        </p:spPr>
        <p:txBody>
          <a:bodyPr>
            <a:normAutofit/>
          </a:bodyPr>
          <a:lstStyle/>
          <a:p>
            <a:pPr lvl="2"/>
            <a:r>
              <a:rPr lang="en-US" sz="4300" b="1" dirty="0" smtClean="0"/>
              <a:t>Galileo’s</a:t>
            </a:r>
            <a:r>
              <a:rPr lang="en-US" sz="4300" b="1" dirty="0"/>
              <a:t> </a:t>
            </a:r>
            <a:r>
              <a:rPr lang="en-US" sz="4300" b="1" i="1" dirty="0">
                <a:hlinkClick r:id="rId2"/>
              </a:rPr>
              <a:t>Two New Sciences</a:t>
            </a:r>
            <a:r>
              <a:rPr lang="en-US" sz="4300" b="1" i="1" dirty="0" smtClean="0"/>
              <a:t>,</a:t>
            </a:r>
            <a:r>
              <a:rPr lang="en-US" sz="3900" b="1" dirty="0"/>
              <a:t> which contains practically all that Galileo has to say on the subject of physics</a:t>
            </a:r>
            <a:r>
              <a:rPr lang="en-US" sz="3900" b="1" dirty="0" smtClean="0"/>
              <a:t>, was </a:t>
            </a:r>
            <a:r>
              <a:rPr lang="en-US" sz="3900" b="1" dirty="0"/>
              <a:t>issued from the English press in 1665</a:t>
            </a:r>
            <a:r>
              <a:rPr lang="en-US" sz="3900" b="1" dirty="0" smtClean="0"/>
              <a:t>.</a:t>
            </a:r>
            <a:endParaRPr lang="en-US" sz="3600" b="1" dirty="0"/>
          </a:p>
          <a:p>
            <a:pPr lvl="2"/>
            <a:r>
              <a:rPr lang="en-US" sz="4000" b="1" dirty="0" smtClean="0"/>
              <a:t>In it, Galileo seeks systematic explanations and adopts a scientific approach to practical problems.</a:t>
            </a:r>
            <a:endParaRPr lang="en-US" sz="4000" b="1" dirty="0"/>
          </a:p>
          <a:p>
            <a:pPr lvl="4"/>
            <a:r>
              <a:rPr lang="en-US" sz="3600" b="1" dirty="0" smtClean="0"/>
              <a:t>This paper was a landmark – the beginning of structural analysis and the mathematical representation and design of building structures.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1116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HISTORY </a:t>
            </a:r>
            <a:r>
              <a:rPr lang="en-US" sz="2000" b="1" dirty="0"/>
              <a:t>OF</a:t>
            </a:r>
            <a:r>
              <a:rPr lang="en-US" sz="4000" b="1" dirty="0"/>
              <a:t> ENGINEERING </a:t>
            </a:r>
            <a:r>
              <a:rPr lang="en-US" sz="4000" b="1" dirty="0" smtClean="0"/>
              <a:t>- 2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Industrial </a:t>
            </a:r>
            <a:r>
              <a:rPr lang="en-US" sz="4000" b="1" dirty="0"/>
              <a:t>revolution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" y="1264024"/>
            <a:ext cx="11778342" cy="4527177"/>
          </a:xfrm>
        </p:spPr>
        <p:txBody>
          <a:bodyPr>
            <a:normAutofit/>
          </a:bodyPr>
          <a:lstStyle/>
          <a:p>
            <a:pPr lvl="2"/>
            <a:r>
              <a:rPr lang="en-US" sz="4400" b="1" dirty="0" smtClean="0"/>
              <a:t>Second industrial revolution</a:t>
            </a:r>
          </a:p>
          <a:p>
            <a:pPr lvl="3"/>
            <a:r>
              <a:rPr lang="en-US" sz="4000" b="1" dirty="0"/>
              <a:t>S</a:t>
            </a:r>
            <a:r>
              <a:rPr lang="en-US" sz="4000" b="1" dirty="0" smtClean="0"/>
              <a:t>ymbolized </a:t>
            </a:r>
            <a:r>
              <a:rPr lang="en-US" sz="4000" b="1" dirty="0"/>
              <a:t>by the advent of electricity and mass </a:t>
            </a:r>
            <a:r>
              <a:rPr lang="en-US" sz="4000" b="1" dirty="0" smtClean="0"/>
              <a:t>production.</a:t>
            </a:r>
          </a:p>
          <a:p>
            <a:pPr lvl="3"/>
            <a:r>
              <a:rPr lang="en-US" sz="4000" b="1" dirty="0"/>
              <a:t>W</a:t>
            </a:r>
            <a:r>
              <a:rPr lang="en-US" sz="4000" b="1" dirty="0" smtClean="0"/>
              <a:t>as </a:t>
            </a:r>
            <a:r>
              <a:rPr lang="en-US" sz="4000" b="1" dirty="0"/>
              <a:t>driven by many branches of engineering.</a:t>
            </a:r>
          </a:p>
        </p:txBody>
      </p:sp>
    </p:spTree>
    <p:extLst>
      <p:ext uri="{BB962C8B-B14F-4D97-AF65-F5344CB8AC3E}">
        <p14:creationId xmlns:p14="http://schemas.microsoft.com/office/powerpoint/2010/main" val="28344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1116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HISTORY </a:t>
            </a:r>
            <a:r>
              <a:rPr lang="en-US" sz="2000" b="1" dirty="0"/>
              <a:t>OF</a:t>
            </a:r>
            <a:r>
              <a:rPr lang="en-US" sz="4000" b="1" dirty="0"/>
              <a:t> ENGINEERING </a:t>
            </a:r>
            <a:r>
              <a:rPr lang="en-US" sz="4000" b="1" dirty="0" smtClean="0"/>
              <a:t>- 2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Industrial </a:t>
            </a:r>
            <a:r>
              <a:rPr lang="en-US" sz="4000" b="1" dirty="0"/>
              <a:t>revolution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11625"/>
            <a:ext cx="12191999" cy="5572510"/>
          </a:xfrm>
        </p:spPr>
        <p:txBody>
          <a:bodyPr>
            <a:normAutofit/>
          </a:bodyPr>
          <a:lstStyle/>
          <a:p>
            <a:pPr lvl="2"/>
            <a:r>
              <a:rPr lang="en-US" sz="4000" b="1" u="sng" dirty="0"/>
              <a:t>Chemical and electrical engineering </a:t>
            </a:r>
            <a:r>
              <a:rPr lang="en-US" sz="4000" b="1" dirty="0"/>
              <a:t>developed in close collaboration with chemistry and physics and played vital roles in the rise of chemical, electrical, and telecommunication </a:t>
            </a:r>
            <a:r>
              <a:rPr lang="en-US" sz="4000" b="1" dirty="0" smtClean="0"/>
              <a:t>industries.</a:t>
            </a:r>
          </a:p>
          <a:p>
            <a:pPr lvl="2"/>
            <a:r>
              <a:rPr lang="en-US" sz="4000" b="1" u="sng" dirty="0"/>
              <a:t>Marine engineers </a:t>
            </a:r>
            <a:r>
              <a:rPr lang="en-US" sz="4000" b="1" dirty="0"/>
              <a:t>tamed the peril of ocean exploration. </a:t>
            </a:r>
            <a:endParaRPr lang="en-US" sz="4000" b="1" dirty="0" smtClean="0"/>
          </a:p>
          <a:p>
            <a:pPr marL="914400" lvl="2" indent="0">
              <a:buNone/>
            </a:pP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86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415</TotalTime>
  <Words>698</Words>
  <Application>Microsoft Office PowerPoint</Application>
  <PresentationFormat>Widescreen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Celestial</vt:lpstr>
      <vt:lpstr>HISTORY OF ENGINEERING</vt:lpstr>
      <vt:lpstr>HISTORY OF ENGINEERING</vt:lpstr>
      <vt:lpstr>HISTORY OF ENGINEERING</vt:lpstr>
      <vt:lpstr>HISTORY OF ENGINEERING</vt:lpstr>
      <vt:lpstr>HISTORY OF ENGINEERING – Industrial revolution</vt:lpstr>
      <vt:lpstr>HISTORY OF ENGINEERING – Industrial revolution</vt:lpstr>
      <vt:lpstr>HISTORY OF ENGINEERING – Industrial revolution</vt:lpstr>
      <vt:lpstr>HISTORY OF ENGINEERING - 2nd Industrial revolution</vt:lpstr>
      <vt:lpstr>HISTORY OF ENGINEERING - 2nd Industrial revolution</vt:lpstr>
      <vt:lpstr>HISTORY OF ENGINEERING - 2nd Industrial revolution</vt:lpstr>
      <vt:lpstr>HISTORY OF ENGINEERING - 2nd Industrial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ENGINEERING</dc:title>
  <dc:creator>Gwenna Gallenberger</dc:creator>
  <cp:lastModifiedBy>Gwenna Gallenberger</cp:lastModifiedBy>
  <cp:revision>27</cp:revision>
  <cp:lastPrinted>2015-01-27T17:18:24Z</cp:lastPrinted>
  <dcterms:created xsi:type="dcterms:W3CDTF">2015-01-20T14:47:19Z</dcterms:created>
  <dcterms:modified xsi:type="dcterms:W3CDTF">2015-01-27T17:20:37Z</dcterms:modified>
</cp:coreProperties>
</file>